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69" r:id="rId4"/>
    <p:sldId id="285" r:id="rId5"/>
    <p:sldId id="270" r:id="rId6"/>
    <p:sldId id="277" r:id="rId7"/>
    <p:sldId id="273" r:id="rId8"/>
    <p:sldId id="258" r:id="rId9"/>
    <p:sldId id="278" r:id="rId10"/>
    <p:sldId id="279" r:id="rId11"/>
    <p:sldId id="266" r:id="rId12"/>
    <p:sldId id="276" r:id="rId13"/>
    <p:sldId id="282" r:id="rId14"/>
    <p:sldId id="283" r:id="rId15"/>
    <p:sldId id="275" r:id="rId16"/>
    <p:sldId id="281" r:id="rId17"/>
    <p:sldId id="284" r:id="rId18"/>
    <p:sldId id="286" r:id="rId19"/>
    <p:sldId id="287" r:id="rId20"/>
    <p:sldId id="280" r:id="rId21"/>
    <p:sldId id="265" r:id="rId2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184"/>
    <a:srgbClr val="222C8E"/>
    <a:srgbClr val="FAD434"/>
    <a:srgbClr val="F63245"/>
    <a:srgbClr val="FED08C"/>
    <a:srgbClr val="E5EFFB"/>
    <a:srgbClr val="E84524"/>
    <a:srgbClr val="FADEAC"/>
    <a:srgbClr val="F4BA52"/>
    <a:srgbClr val="3075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794B33-5FCF-4208-9B03-406B06F5CAC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556622B8-0556-4542-84AB-39FCB4BB722B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  <a:latin typeface="Georgia" panose="02040502050405020303" pitchFamily="18" charset="0"/>
            </a:rPr>
            <a:t>тема</a:t>
          </a:r>
          <a:endParaRPr lang="ru-RU" sz="2400" b="1" dirty="0">
            <a:solidFill>
              <a:srgbClr val="C00000"/>
            </a:solidFill>
            <a:latin typeface="Georgia" panose="02040502050405020303" pitchFamily="18" charset="0"/>
          </a:endParaRPr>
        </a:p>
      </dgm:t>
    </dgm:pt>
    <dgm:pt modelId="{213F1934-C66C-4736-9516-97E55F913597}" type="parTrans" cxnId="{E7CB35C3-38A4-4838-BBEE-435B34CEAD0E}">
      <dgm:prSet/>
      <dgm:spPr/>
      <dgm:t>
        <a:bodyPr/>
        <a:lstStyle/>
        <a:p>
          <a:endParaRPr lang="ru-RU"/>
        </a:p>
      </dgm:t>
    </dgm:pt>
    <dgm:pt modelId="{AD411F6C-97E0-40CD-BA71-BAE76FBE5A59}" type="sibTrans" cxnId="{E7CB35C3-38A4-4838-BBEE-435B34CEAD0E}">
      <dgm:prSet/>
      <dgm:spPr/>
      <dgm:t>
        <a:bodyPr/>
        <a:lstStyle/>
        <a:p>
          <a:endParaRPr lang="ru-RU"/>
        </a:p>
      </dgm:t>
    </dgm:pt>
    <dgm:pt modelId="{5B7EABEC-95BB-44E7-BFD9-7F2D4717F18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  <a:latin typeface="Georgia" panose="02040502050405020303" pitchFamily="18" charset="0"/>
            </a:rPr>
            <a:t>план</a:t>
          </a:r>
          <a:endParaRPr lang="ru-RU" sz="2400" b="1" dirty="0">
            <a:solidFill>
              <a:srgbClr val="C00000"/>
            </a:solidFill>
            <a:latin typeface="Georgia" panose="02040502050405020303" pitchFamily="18" charset="0"/>
          </a:endParaRPr>
        </a:p>
      </dgm:t>
    </dgm:pt>
    <dgm:pt modelId="{73961839-F742-41B7-8E2F-5A34D6E83433}" type="parTrans" cxnId="{CAD35D13-F6EF-40A5-8CFE-06EBD8385F27}">
      <dgm:prSet/>
      <dgm:spPr/>
      <dgm:t>
        <a:bodyPr/>
        <a:lstStyle/>
        <a:p>
          <a:endParaRPr lang="ru-RU"/>
        </a:p>
      </dgm:t>
    </dgm:pt>
    <dgm:pt modelId="{8B7CEB2D-8211-49F0-A6BD-01AF37FF242A}" type="sibTrans" cxnId="{CAD35D13-F6EF-40A5-8CFE-06EBD8385F27}">
      <dgm:prSet/>
      <dgm:spPr/>
      <dgm:t>
        <a:bodyPr/>
        <a:lstStyle/>
        <a:p>
          <a:endParaRPr lang="ru-RU"/>
        </a:p>
      </dgm:t>
    </dgm:pt>
    <dgm:pt modelId="{B2B5EF92-E858-46DB-8A69-63CF53BFE39E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  <a:latin typeface="Georgia" panose="02040502050405020303" pitchFamily="18" charset="0"/>
            </a:rPr>
            <a:t>макет</a:t>
          </a:r>
          <a:endParaRPr lang="ru-RU" sz="2400" b="1" dirty="0">
            <a:solidFill>
              <a:srgbClr val="C00000"/>
            </a:solidFill>
            <a:latin typeface="Georgia" panose="02040502050405020303" pitchFamily="18" charset="0"/>
          </a:endParaRPr>
        </a:p>
      </dgm:t>
    </dgm:pt>
    <dgm:pt modelId="{5B795851-50D8-452C-96EF-5B8C4206D6BD}" type="parTrans" cxnId="{43B00797-88F3-48E9-A9BB-53EB18FF0915}">
      <dgm:prSet/>
      <dgm:spPr/>
      <dgm:t>
        <a:bodyPr/>
        <a:lstStyle/>
        <a:p>
          <a:endParaRPr lang="ru-RU"/>
        </a:p>
      </dgm:t>
    </dgm:pt>
    <dgm:pt modelId="{598D29B9-7CA4-4036-AF9A-80CE34DA61C5}" type="sibTrans" cxnId="{43B00797-88F3-48E9-A9BB-53EB18FF0915}">
      <dgm:prSet/>
      <dgm:spPr/>
      <dgm:t>
        <a:bodyPr/>
        <a:lstStyle/>
        <a:p>
          <a:endParaRPr lang="ru-RU"/>
        </a:p>
      </dgm:t>
    </dgm:pt>
    <dgm:pt modelId="{87088D11-FF81-4B20-91E0-BC18557FE4D0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C00000"/>
              </a:solidFill>
              <a:latin typeface="Georgia" panose="02040502050405020303" pitchFamily="18" charset="0"/>
            </a:rPr>
            <a:t>оформление</a:t>
          </a:r>
          <a:endParaRPr lang="ru-RU" sz="2000" b="1" dirty="0">
            <a:solidFill>
              <a:srgbClr val="C00000"/>
            </a:solidFill>
            <a:latin typeface="Georgia" panose="02040502050405020303" pitchFamily="18" charset="0"/>
          </a:endParaRPr>
        </a:p>
      </dgm:t>
    </dgm:pt>
    <dgm:pt modelId="{E45E4392-6795-42D7-A51B-0AAD381C1DE6}" type="parTrans" cxnId="{23FB3769-F1B7-45D6-A1DF-2B95213B9507}">
      <dgm:prSet/>
      <dgm:spPr/>
      <dgm:t>
        <a:bodyPr/>
        <a:lstStyle/>
        <a:p>
          <a:endParaRPr lang="ru-RU"/>
        </a:p>
      </dgm:t>
    </dgm:pt>
    <dgm:pt modelId="{2A89059C-3B0E-4B05-8BEF-FAA3204ED84B}" type="sibTrans" cxnId="{23FB3769-F1B7-45D6-A1DF-2B95213B9507}">
      <dgm:prSet/>
      <dgm:spPr/>
      <dgm:t>
        <a:bodyPr/>
        <a:lstStyle/>
        <a:p>
          <a:endParaRPr lang="ru-RU"/>
        </a:p>
      </dgm:t>
    </dgm:pt>
    <dgm:pt modelId="{8404661E-6843-4512-819F-49C603727E3B}" type="pres">
      <dgm:prSet presAssocID="{C3794B33-5FCF-4208-9B03-406B06F5CAC6}" presName="arrowDiagram" presStyleCnt="0">
        <dgm:presLayoutVars>
          <dgm:chMax val="5"/>
          <dgm:dir/>
          <dgm:resizeHandles val="exact"/>
        </dgm:presLayoutVars>
      </dgm:prSet>
      <dgm:spPr/>
    </dgm:pt>
    <dgm:pt modelId="{876FBAA1-712F-4EDC-8D03-060C9CB98717}" type="pres">
      <dgm:prSet presAssocID="{C3794B33-5FCF-4208-9B03-406B06F5CAC6}" presName="arrow" presStyleLbl="bgShp" presStyleIdx="0" presStyleCnt="1" custLinFactNeighborX="-177" custLinFactNeighborY="373"/>
      <dgm:spPr>
        <a:gradFill flip="none" rotWithShape="0">
          <a:gsLst>
            <a:gs pos="0">
              <a:srgbClr val="F4BA52">
                <a:shade val="30000"/>
                <a:satMod val="115000"/>
              </a:srgbClr>
            </a:gs>
            <a:gs pos="50000">
              <a:srgbClr val="F4BA52">
                <a:shade val="67500"/>
                <a:satMod val="115000"/>
              </a:srgbClr>
            </a:gs>
            <a:gs pos="100000">
              <a:srgbClr val="F4BA52">
                <a:shade val="100000"/>
                <a:satMod val="115000"/>
              </a:srgbClr>
            </a:gs>
          </a:gsLst>
          <a:lin ang="18900000" scaled="1"/>
          <a:tileRect/>
        </a:gradFill>
        <a:ln w="38100">
          <a:solidFill>
            <a:srgbClr val="7030A0"/>
          </a:solidFill>
        </a:ln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C0501656-4838-4F80-9061-B0C807FC2E17}" type="pres">
      <dgm:prSet presAssocID="{C3794B33-5FCF-4208-9B03-406B06F5CAC6}" presName="arrowDiagram4" presStyleCnt="0"/>
      <dgm:spPr/>
    </dgm:pt>
    <dgm:pt modelId="{0E4581CF-E991-4634-8840-A5447073BD5F}" type="pres">
      <dgm:prSet presAssocID="{556622B8-0556-4542-84AB-39FCB4BB722B}" presName="bullet4a" presStyleLbl="node1" presStyleIdx="0" presStyleCnt="4" custScaleX="213562" custScaleY="210110" custLinFactNeighborX="59114" custLinFactNeighborY="-44883"/>
      <dgm:spPr>
        <a:solidFill>
          <a:srgbClr val="F63245"/>
        </a:solidFill>
        <a:scene3d>
          <a:camera prst="orthographicFront"/>
          <a:lightRig rig="threePt" dir="t"/>
        </a:scene3d>
        <a:sp3d>
          <a:bevelT prst="angle"/>
        </a:sp3d>
      </dgm:spPr>
    </dgm:pt>
    <dgm:pt modelId="{B7236E45-B683-4B0A-8DFD-73166E40F348}" type="pres">
      <dgm:prSet presAssocID="{556622B8-0556-4542-84AB-39FCB4BB722B}" presName="textBox4a" presStyleLbl="revTx" presStyleIdx="0" presStyleCnt="4" custLinFactNeighborX="8420" custLinFactNeighborY="85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00525E-FD3D-4EBC-9236-A76A1C9A1797}" type="pres">
      <dgm:prSet presAssocID="{5B7EABEC-95BB-44E7-BFD9-7F2D4717F183}" presName="bullet4b" presStyleLbl="node1" presStyleIdx="1" presStyleCnt="4" custScaleX="199924" custScaleY="202599" custLinFactX="-69261" custLinFactY="9168" custLinFactNeighborX="-100000" custLinFactNeighborY="100000"/>
      <dgm:spPr>
        <a:solidFill>
          <a:srgbClr val="FAD434"/>
        </a:solidFill>
        <a:scene3d>
          <a:camera prst="orthographicFront"/>
          <a:lightRig rig="threePt" dir="t"/>
        </a:scene3d>
        <a:sp3d>
          <a:bevelT prst="angle"/>
        </a:sp3d>
      </dgm:spPr>
    </dgm:pt>
    <dgm:pt modelId="{11066A49-79DE-446D-B1AE-F93341428816}" type="pres">
      <dgm:prSet presAssocID="{5B7EABEC-95BB-44E7-BFD9-7F2D4717F183}" presName="textBox4b" presStyleLbl="revTx" presStyleIdx="1" presStyleCnt="4" custScaleY="62712" custLinFactNeighborX="-17302" custLinFactNeighborY="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7346DF-0C80-4BCA-8D11-D7901D683C33}" type="pres">
      <dgm:prSet presAssocID="{B2B5EF92-E858-46DB-8A69-63CF53BFE39E}" presName="bullet4c" presStyleLbl="node1" presStyleIdx="2" presStyleCnt="4" custScaleX="204507" custScaleY="197993" custLinFactX="-100000" custLinFactY="10787" custLinFactNeighborX="-156006" custLinFactNeighborY="100000"/>
      <dgm:spPr>
        <a:solidFill>
          <a:srgbClr val="00B050"/>
        </a:solidFill>
        <a:scene3d>
          <a:camera prst="orthographicFront"/>
          <a:lightRig rig="threePt" dir="t"/>
        </a:scene3d>
        <a:sp3d>
          <a:bevelT prst="angle"/>
        </a:sp3d>
      </dgm:spPr>
    </dgm:pt>
    <dgm:pt modelId="{7859EF01-C8E7-4164-A68E-BD45AF74177B}" type="pres">
      <dgm:prSet presAssocID="{B2B5EF92-E858-46DB-8A69-63CF53BFE39E}" presName="textBox4c" presStyleLbl="revTx" presStyleIdx="2" presStyleCnt="4" custScaleY="68867" custLinFactNeighborX="-44756" custLinFactNeighborY="56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248EF1-F603-4E97-A1A1-BD7F08648269}" type="pres">
      <dgm:prSet presAssocID="{87088D11-FF81-4B20-91E0-BC18557FE4D0}" presName="bullet4d" presStyleLbl="node1" presStyleIdx="3" presStyleCnt="4" custScaleX="206049" custScaleY="185523" custLinFactX="-100000" custLinFactNeighborX="-173430" custLinFactNeighborY="65614"/>
      <dgm:spPr>
        <a:solidFill>
          <a:srgbClr val="7030A0"/>
        </a:solidFill>
        <a:scene3d>
          <a:camera prst="orthographicFront"/>
          <a:lightRig rig="threePt" dir="t"/>
        </a:scene3d>
        <a:sp3d>
          <a:bevelT prst="angle"/>
        </a:sp3d>
      </dgm:spPr>
    </dgm:pt>
    <dgm:pt modelId="{F9739C93-EA31-4A00-82EC-9B9034A0E9D0}" type="pres">
      <dgm:prSet presAssocID="{87088D11-FF81-4B20-91E0-BC18557FE4D0}" presName="textBox4d" presStyleLbl="revTx" presStyleIdx="3" presStyleCnt="4" custScaleX="172024" custScaleY="82161" custLinFactNeighborX="-40411" custLinFactNeighborY="141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AFE200-F565-446E-878D-4A323E832FA2}" type="presOf" srcId="{5B7EABEC-95BB-44E7-BFD9-7F2D4717F183}" destId="{11066A49-79DE-446D-B1AE-F93341428816}" srcOrd="0" destOrd="0" presId="urn:microsoft.com/office/officeart/2005/8/layout/arrow2"/>
    <dgm:cxn modelId="{43B00797-88F3-48E9-A9BB-53EB18FF0915}" srcId="{C3794B33-5FCF-4208-9B03-406B06F5CAC6}" destId="{B2B5EF92-E858-46DB-8A69-63CF53BFE39E}" srcOrd="2" destOrd="0" parTransId="{5B795851-50D8-452C-96EF-5B8C4206D6BD}" sibTransId="{598D29B9-7CA4-4036-AF9A-80CE34DA61C5}"/>
    <dgm:cxn modelId="{CAD35D13-F6EF-40A5-8CFE-06EBD8385F27}" srcId="{C3794B33-5FCF-4208-9B03-406B06F5CAC6}" destId="{5B7EABEC-95BB-44E7-BFD9-7F2D4717F183}" srcOrd="1" destOrd="0" parTransId="{73961839-F742-41B7-8E2F-5A34D6E83433}" sibTransId="{8B7CEB2D-8211-49F0-A6BD-01AF37FF242A}"/>
    <dgm:cxn modelId="{8FB23A04-C314-4A0F-90A7-A8E0D575D8FF}" type="presOf" srcId="{87088D11-FF81-4B20-91E0-BC18557FE4D0}" destId="{F9739C93-EA31-4A00-82EC-9B9034A0E9D0}" srcOrd="0" destOrd="0" presId="urn:microsoft.com/office/officeart/2005/8/layout/arrow2"/>
    <dgm:cxn modelId="{23FB3769-F1B7-45D6-A1DF-2B95213B9507}" srcId="{C3794B33-5FCF-4208-9B03-406B06F5CAC6}" destId="{87088D11-FF81-4B20-91E0-BC18557FE4D0}" srcOrd="3" destOrd="0" parTransId="{E45E4392-6795-42D7-A51B-0AAD381C1DE6}" sibTransId="{2A89059C-3B0E-4B05-8BEF-FAA3204ED84B}"/>
    <dgm:cxn modelId="{3C33B7A2-DF5D-4004-AE1F-5DE3F0E39FDA}" type="presOf" srcId="{556622B8-0556-4542-84AB-39FCB4BB722B}" destId="{B7236E45-B683-4B0A-8DFD-73166E40F348}" srcOrd="0" destOrd="0" presId="urn:microsoft.com/office/officeart/2005/8/layout/arrow2"/>
    <dgm:cxn modelId="{CC8E1F01-08C7-41B5-96D3-70676F5904F7}" type="presOf" srcId="{C3794B33-5FCF-4208-9B03-406B06F5CAC6}" destId="{8404661E-6843-4512-819F-49C603727E3B}" srcOrd="0" destOrd="0" presId="urn:microsoft.com/office/officeart/2005/8/layout/arrow2"/>
    <dgm:cxn modelId="{8CB9B637-B6FC-405A-B515-99B3BAC14333}" type="presOf" srcId="{B2B5EF92-E858-46DB-8A69-63CF53BFE39E}" destId="{7859EF01-C8E7-4164-A68E-BD45AF74177B}" srcOrd="0" destOrd="0" presId="urn:microsoft.com/office/officeart/2005/8/layout/arrow2"/>
    <dgm:cxn modelId="{E7CB35C3-38A4-4838-BBEE-435B34CEAD0E}" srcId="{C3794B33-5FCF-4208-9B03-406B06F5CAC6}" destId="{556622B8-0556-4542-84AB-39FCB4BB722B}" srcOrd="0" destOrd="0" parTransId="{213F1934-C66C-4736-9516-97E55F913597}" sibTransId="{AD411F6C-97E0-40CD-BA71-BAE76FBE5A59}"/>
    <dgm:cxn modelId="{E7259ACF-5CF3-4FF5-928A-B6AEB6716C95}" type="presParOf" srcId="{8404661E-6843-4512-819F-49C603727E3B}" destId="{876FBAA1-712F-4EDC-8D03-060C9CB98717}" srcOrd="0" destOrd="0" presId="urn:microsoft.com/office/officeart/2005/8/layout/arrow2"/>
    <dgm:cxn modelId="{E7C12491-C09A-4722-9A22-4334AB6EAEEA}" type="presParOf" srcId="{8404661E-6843-4512-819F-49C603727E3B}" destId="{C0501656-4838-4F80-9061-B0C807FC2E17}" srcOrd="1" destOrd="0" presId="urn:microsoft.com/office/officeart/2005/8/layout/arrow2"/>
    <dgm:cxn modelId="{C383973F-3DE9-4812-9B36-0F8A0EC99E58}" type="presParOf" srcId="{C0501656-4838-4F80-9061-B0C807FC2E17}" destId="{0E4581CF-E991-4634-8840-A5447073BD5F}" srcOrd="0" destOrd="0" presId="urn:microsoft.com/office/officeart/2005/8/layout/arrow2"/>
    <dgm:cxn modelId="{7C5B3EA1-00C0-43E2-A733-0869D5BD3DA5}" type="presParOf" srcId="{C0501656-4838-4F80-9061-B0C807FC2E17}" destId="{B7236E45-B683-4B0A-8DFD-73166E40F348}" srcOrd="1" destOrd="0" presId="urn:microsoft.com/office/officeart/2005/8/layout/arrow2"/>
    <dgm:cxn modelId="{3BDFB01E-5CB7-4ADC-83B7-F964C6A8F18A}" type="presParOf" srcId="{C0501656-4838-4F80-9061-B0C807FC2E17}" destId="{EE00525E-FD3D-4EBC-9236-A76A1C9A1797}" srcOrd="2" destOrd="0" presId="urn:microsoft.com/office/officeart/2005/8/layout/arrow2"/>
    <dgm:cxn modelId="{7DAD95B1-3D8F-45CB-BE13-D277D401C86C}" type="presParOf" srcId="{C0501656-4838-4F80-9061-B0C807FC2E17}" destId="{11066A49-79DE-446D-B1AE-F93341428816}" srcOrd="3" destOrd="0" presId="urn:microsoft.com/office/officeart/2005/8/layout/arrow2"/>
    <dgm:cxn modelId="{9EDBCB5B-75EA-43BE-BB7B-C74042C5CCA9}" type="presParOf" srcId="{C0501656-4838-4F80-9061-B0C807FC2E17}" destId="{757346DF-0C80-4BCA-8D11-D7901D683C33}" srcOrd="4" destOrd="0" presId="urn:microsoft.com/office/officeart/2005/8/layout/arrow2"/>
    <dgm:cxn modelId="{B175CF1B-A510-4429-B8BC-CE409555405D}" type="presParOf" srcId="{C0501656-4838-4F80-9061-B0C807FC2E17}" destId="{7859EF01-C8E7-4164-A68E-BD45AF74177B}" srcOrd="5" destOrd="0" presId="urn:microsoft.com/office/officeart/2005/8/layout/arrow2"/>
    <dgm:cxn modelId="{B6EB4248-7BAB-4CEB-9F0D-F7B2AEB7E91D}" type="presParOf" srcId="{C0501656-4838-4F80-9061-B0C807FC2E17}" destId="{67248EF1-F603-4E97-A1A1-BD7F08648269}" srcOrd="6" destOrd="0" presId="urn:microsoft.com/office/officeart/2005/8/layout/arrow2"/>
    <dgm:cxn modelId="{452B9439-14CD-4CF9-BDC7-ADB195BA0074}" type="presParOf" srcId="{C0501656-4838-4F80-9061-B0C807FC2E17}" destId="{F9739C93-EA31-4A00-82EC-9B9034A0E9D0}" srcOrd="7" destOrd="0" presId="urn:microsoft.com/office/officeart/2005/8/layout/arrow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9328/158094028.10/0_ec9fd_a7dff246_XL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9668/158094028.1a/0_fca60_762b99d5_orig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39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12" Type="http://schemas.openxmlformats.org/officeDocument/2006/relationships/image" Target="../media/image3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emf"/><Relationship Id="rId11" Type="http://schemas.openxmlformats.org/officeDocument/2006/relationships/image" Target="../media/image37.jpeg"/><Relationship Id="rId5" Type="http://schemas.openxmlformats.org/officeDocument/2006/relationships/image" Target="../media/image32.jpeg"/><Relationship Id="rId10" Type="http://schemas.openxmlformats.org/officeDocument/2006/relationships/image" Target="../media/image36.gif"/><Relationship Id="rId4" Type="http://schemas.openxmlformats.org/officeDocument/2006/relationships/image" Target="../media/image31.jpeg"/><Relationship Id="rId9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12.pn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emf"/><Relationship Id="rId5" Type="http://schemas.openxmlformats.org/officeDocument/2006/relationships/package" Target="../embeddings/_________Microsoft_Word1.docx"/><Relationship Id="rId10" Type="http://schemas.openxmlformats.org/officeDocument/2006/relationships/image" Target="../media/image15.emf"/><Relationship Id="rId4" Type="http://schemas.openxmlformats.org/officeDocument/2006/relationships/oleObject" Target="../embeddings/oleObject1.bin"/><Relationship Id="rId9" Type="http://schemas.openxmlformats.org/officeDocument/2006/relationships/package" Target="../embeddings/_________Microsoft_Word2.docx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" y="60753"/>
            <a:ext cx="9144000" cy="6948955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7" b="11672"/>
          <a:stretch/>
        </p:blipFill>
        <p:spPr>
          <a:xfrm>
            <a:off x="1619672" y="3501008"/>
            <a:ext cx="4422753" cy="307166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Блок-схема: несколько документов 5"/>
          <p:cNvSpPr/>
          <p:nvPr/>
        </p:nvSpPr>
        <p:spPr>
          <a:xfrm>
            <a:off x="1028700" y="1214422"/>
            <a:ext cx="7086600" cy="1807553"/>
          </a:xfrm>
          <a:prstGeom prst="flowChartMultidocument">
            <a:avLst/>
          </a:prstGeom>
          <a:solidFill>
            <a:srgbClr val="F4BA52"/>
          </a:solidFill>
          <a:ln>
            <a:solidFill>
              <a:srgbClr val="002060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sz="6000" b="1" dirty="0" smtClean="0">
              <a:ln/>
              <a:solidFill>
                <a:srgbClr val="C00000"/>
              </a:solidFill>
              <a:latin typeface="Franklin Gothic Heavy" panose="020B0903020102020204" pitchFamily="34" charset="0"/>
            </a:endParaRPr>
          </a:p>
          <a:p>
            <a:pPr algn="r"/>
            <a:r>
              <a:rPr lang="en-US" sz="6000" b="1" dirty="0" smtClean="0">
                <a:ln/>
                <a:solidFill>
                  <a:srgbClr val="C00000"/>
                </a:solidFill>
                <a:latin typeface="Franklin Gothic Heavy" panose="020B0903020102020204" pitchFamily="34" charset="0"/>
              </a:rPr>
              <a:t>  </a:t>
            </a:r>
            <a:r>
              <a:rPr lang="ru-RU" sz="6000" b="1" dirty="0" smtClean="0">
                <a:ln/>
                <a:solidFill>
                  <a:srgbClr val="C00000"/>
                </a:solidFill>
                <a:latin typeface="Franklin Gothic Heavy" panose="020B0903020102020204" pitchFamily="34" charset="0"/>
              </a:rPr>
              <a:t>Знакомьтесь</a:t>
            </a:r>
            <a:r>
              <a:rPr lang="en-US" sz="6000" b="1" dirty="0" smtClean="0">
                <a:ln/>
                <a:solidFill>
                  <a:srgbClr val="C00000"/>
                </a:solidFill>
                <a:latin typeface="Franklin Gothic Heavy" panose="020B0903020102020204" pitchFamily="34" charset="0"/>
              </a:rPr>
              <a:t> -</a:t>
            </a:r>
            <a:r>
              <a:rPr lang="ru-RU" sz="6000" b="1" dirty="0" smtClean="0">
                <a:ln/>
                <a:solidFill>
                  <a:srgbClr val="C00000"/>
                </a:solidFill>
                <a:latin typeface="Franklin Gothic Heavy" panose="020B0903020102020204" pitchFamily="34" charset="0"/>
              </a:rPr>
              <a:t> </a:t>
            </a:r>
            <a:r>
              <a:rPr lang="en-US" sz="6000" b="1" dirty="0" smtClean="0">
                <a:ln/>
                <a:solidFill>
                  <a:srgbClr val="C00000"/>
                </a:solidFill>
                <a:latin typeface="Franklin Gothic Heavy" panose="020B0903020102020204" pitchFamily="34" charset="0"/>
              </a:rPr>
              <a:t>                                                                           </a:t>
            </a:r>
            <a:r>
              <a:rPr lang="en-US" sz="11000" b="1" dirty="0" err="1" smtClean="0">
                <a:ln/>
                <a:solidFill>
                  <a:srgbClr val="C00000"/>
                </a:solidFill>
                <a:latin typeface="Franklin Gothic Heavy" panose="020B0903020102020204" pitchFamily="34" charset="0"/>
              </a:rPr>
              <a:t>Lapbook</a:t>
            </a:r>
            <a:endParaRPr lang="ru-RU" sz="11000" b="1" dirty="0">
              <a:ln/>
              <a:solidFill>
                <a:srgbClr val="C0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14022" y="4944532"/>
            <a:ext cx="484397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Monotype Corsiva" pitchFamily="66" charset="0"/>
              </a:rPr>
              <a:t>Автор - составитель:</a:t>
            </a:r>
          </a:p>
          <a:p>
            <a:pPr algn="ctr"/>
            <a:r>
              <a:rPr lang="ru-RU" sz="2400" b="1" dirty="0" smtClean="0">
                <a:latin typeface="Monotype Corsiva" pitchFamily="66" charset="0"/>
              </a:rPr>
              <a:t> </a:t>
            </a:r>
            <a:r>
              <a:rPr lang="ru-RU" sz="2400" b="1" dirty="0" err="1" smtClean="0">
                <a:latin typeface="Monotype Corsiva" pitchFamily="66" charset="0"/>
              </a:rPr>
              <a:t>Мухарлямова</a:t>
            </a:r>
            <a:r>
              <a:rPr lang="ru-RU" sz="2400" b="1" dirty="0" smtClean="0">
                <a:latin typeface="Monotype Corsiva" pitchFamily="66" charset="0"/>
              </a:rPr>
              <a:t> М.И.</a:t>
            </a:r>
          </a:p>
          <a:p>
            <a:pPr algn="ctr"/>
            <a:r>
              <a:rPr lang="ru-RU" sz="2400" b="1" dirty="0" smtClean="0">
                <a:latin typeface="Monotype Corsiva" pitchFamily="66" charset="0"/>
              </a:rPr>
              <a:t>учитель начальных классов </a:t>
            </a:r>
          </a:p>
          <a:p>
            <a:pPr algn="ctr"/>
            <a:r>
              <a:rPr lang="ru-RU" sz="2400" b="1" dirty="0" smtClean="0">
                <a:latin typeface="Monotype Corsiva" pitchFamily="66" charset="0"/>
              </a:rPr>
              <a:t>МБОУ «СОШ № 36» НМР РТ</a:t>
            </a:r>
          </a:p>
          <a:p>
            <a:endParaRPr lang="ru-RU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9127859" cy="6858000"/>
          </a:xfrm>
          <a:prstGeom prst="rect">
            <a:avLst/>
          </a:prstGeom>
        </p:spPr>
      </p:pic>
      <p:sp>
        <p:nvSpPr>
          <p:cNvPr id="5" name="Блок-схема: внутренняя память 3"/>
          <p:cNvSpPr/>
          <p:nvPr/>
        </p:nvSpPr>
        <p:spPr>
          <a:xfrm>
            <a:off x="221926" y="370437"/>
            <a:ext cx="8285248" cy="5029199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1250 w 10000"/>
              <a:gd name="connsiteY0" fmla="*/ 0 h 10000"/>
              <a:gd name="connsiteX1" fmla="*/ 1250 w 10000"/>
              <a:gd name="connsiteY1" fmla="*/ 10000 h 10000"/>
              <a:gd name="connsiteX2" fmla="*/ 0 w 10000"/>
              <a:gd name="connsiteY2" fmla="*/ 1250 h 10000"/>
              <a:gd name="connsiteX3" fmla="*/ 10000 w 10000"/>
              <a:gd name="connsiteY3" fmla="*/ 125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613 w 10613"/>
              <a:gd name="connsiteY0" fmla="*/ 98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613 w 10613"/>
              <a:gd name="connsiteY4" fmla="*/ 98 h 10098"/>
              <a:gd name="connsiteX0" fmla="*/ 1863 w 10613"/>
              <a:gd name="connsiteY0" fmla="*/ 98 h 10098"/>
              <a:gd name="connsiteX1" fmla="*/ 1863 w 10613"/>
              <a:gd name="connsiteY1" fmla="*/ 10098 h 10098"/>
              <a:gd name="connsiteX2" fmla="*/ 613 w 10613"/>
              <a:gd name="connsiteY2" fmla="*/ 1348 h 10098"/>
              <a:gd name="connsiteX3" fmla="*/ 10613 w 10613"/>
              <a:gd name="connsiteY3" fmla="*/ 1348 h 10098"/>
              <a:gd name="connsiteX0" fmla="*/ 0 w 10613"/>
              <a:gd name="connsiteY0" fmla="*/ 0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0 w 10613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10718 w 10718"/>
              <a:gd name="connsiteY3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2642 w 10718"/>
              <a:gd name="connsiteY3" fmla="*/ 1485 h 10098"/>
              <a:gd name="connsiteX4" fmla="*/ 10718 w 10718"/>
              <a:gd name="connsiteY4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00 w 10700"/>
              <a:gd name="connsiteY0" fmla="*/ 98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700 w 10700"/>
              <a:gd name="connsiteY4" fmla="*/ 98 h 10098"/>
              <a:gd name="connsiteX0" fmla="*/ 1950 w 10700"/>
              <a:gd name="connsiteY0" fmla="*/ 98 h 10098"/>
              <a:gd name="connsiteX1" fmla="*/ 1950 w 10700"/>
              <a:gd name="connsiteY1" fmla="*/ 10098 h 10098"/>
              <a:gd name="connsiteX2" fmla="*/ 0 w 10700"/>
              <a:gd name="connsiteY2" fmla="*/ 1054 h 10098"/>
              <a:gd name="connsiteX3" fmla="*/ 2624 w 10700"/>
              <a:gd name="connsiteY3" fmla="*/ 1485 h 10098"/>
              <a:gd name="connsiteX4" fmla="*/ 10700 w 10700"/>
              <a:gd name="connsiteY4" fmla="*/ 1348 h 10098"/>
              <a:gd name="connsiteX0" fmla="*/ 87 w 10700"/>
              <a:gd name="connsiteY0" fmla="*/ 0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87 w 10700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1897 w 10647"/>
              <a:gd name="connsiteY0" fmla="*/ 98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234 w 10647"/>
              <a:gd name="connsiteY0" fmla="*/ 196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58 w 10658"/>
              <a:gd name="connsiteY0" fmla="*/ 130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658 w 10658"/>
              <a:gd name="connsiteY4" fmla="*/ 130 h 10130"/>
              <a:gd name="connsiteX0" fmla="*/ 0 w 10658"/>
              <a:gd name="connsiteY0" fmla="*/ 0 h 10130"/>
              <a:gd name="connsiteX1" fmla="*/ 1908 w 10658"/>
              <a:gd name="connsiteY1" fmla="*/ 10130 h 10130"/>
              <a:gd name="connsiteX2" fmla="*/ 11 w 10658"/>
              <a:gd name="connsiteY2" fmla="*/ 172 h 10130"/>
              <a:gd name="connsiteX3" fmla="*/ 2582 w 10658"/>
              <a:gd name="connsiteY3" fmla="*/ 1517 h 10130"/>
              <a:gd name="connsiteX4" fmla="*/ 10658 w 10658"/>
              <a:gd name="connsiteY4" fmla="*/ 1380 h 10130"/>
              <a:gd name="connsiteX0" fmla="*/ 45 w 10658"/>
              <a:gd name="connsiteY0" fmla="*/ 32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45 w 10658"/>
              <a:gd name="connsiteY4" fmla="*/ 32 h 10130"/>
              <a:gd name="connsiteX0" fmla="*/ 658 w 10658"/>
              <a:gd name="connsiteY0" fmla="*/ 130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658 w 10658"/>
              <a:gd name="connsiteY3" fmla="*/ 10130 h 10326"/>
              <a:gd name="connsiteX4" fmla="*/ 658 w 10658"/>
              <a:gd name="connsiteY4" fmla="*/ 130 h 10326"/>
              <a:gd name="connsiteX0" fmla="*/ 0 w 10658"/>
              <a:gd name="connsiteY0" fmla="*/ 0 h 10326"/>
              <a:gd name="connsiteX1" fmla="*/ 1908 w 10658"/>
              <a:gd name="connsiteY1" fmla="*/ 10130 h 10326"/>
              <a:gd name="connsiteX2" fmla="*/ 11 w 10658"/>
              <a:gd name="connsiteY2" fmla="*/ 172 h 10326"/>
              <a:gd name="connsiteX3" fmla="*/ 2582 w 10658"/>
              <a:gd name="connsiteY3" fmla="*/ 1517 h 10326"/>
              <a:gd name="connsiteX4" fmla="*/ 10658 w 10658"/>
              <a:gd name="connsiteY4" fmla="*/ 1380 h 10326"/>
              <a:gd name="connsiteX0" fmla="*/ 45 w 10658"/>
              <a:gd name="connsiteY0" fmla="*/ 32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500 w 10658"/>
              <a:gd name="connsiteY3" fmla="*/ 10326 h 10326"/>
              <a:gd name="connsiteX4" fmla="*/ 45 w 10658"/>
              <a:gd name="connsiteY4" fmla="*/ 32 h 10326"/>
              <a:gd name="connsiteX0" fmla="*/ 658 w 10658"/>
              <a:gd name="connsiteY0" fmla="*/ 130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58 w 10658"/>
              <a:gd name="connsiteY3" fmla="*/ 10130 h 10195"/>
              <a:gd name="connsiteX4" fmla="*/ 658 w 10658"/>
              <a:gd name="connsiteY4" fmla="*/ 130 h 10195"/>
              <a:gd name="connsiteX0" fmla="*/ 0 w 10658"/>
              <a:gd name="connsiteY0" fmla="*/ 0 h 10195"/>
              <a:gd name="connsiteX1" fmla="*/ 1908 w 10658"/>
              <a:gd name="connsiteY1" fmla="*/ 10130 h 10195"/>
              <a:gd name="connsiteX2" fmla="*/ 11 w 10658"/>
              <a:gd name="connsiteY2" fmla="*/ 172 h 10195"/>
              <a:gd name="connsiteX3" fmla="*/ 2582 w 10658"/>
              <a:gd name="connsiteY3" fmla="*/ 1517 h 10195"/>
              <a:gd name="connsiteX4" fmla="*/ 10658 w 10658"/>
              <a:gd name="connsiteY4" fmla="*/ 1380 h 10195"/>
              <a:gd name="connsiteX0" fmla="*/ 45 w 10658"/>
              <a:gd name="connsiteY0" fmla="*/ 32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75 w 10658"/>
              <a:gd name="connsiteY3" fmla="*/ 10195 h 10195"/>
              <a:gd name="connsiteX4" fmla="*/ 45 w 10658"/>
              <a:gd name="connsiteY4" fmla="*/ 32 h 10195"/>
              <a:gd name="connsiteX0" fmla="*/ 658 w 10658"/>
              <a:gd name="connsiteY0" fmla="*/ 130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58 w 10658"/>
              <a:gd name="connsiteY3" fmla="*/ 10130 h 10195"/>
              <a:gd name="connsiteX4" fmla="*/ 658 w 10658"/>
              <a:gd name="connsiteY4" fmla="*/ 130 h 10195"/>
              <a:gd name="connsiteX0" fmla="*/ 0 w 10658"/>
              <a:gd name="connsiteY0" fmla="*/ 0 h 10195"/>
              <a:gd name="connsiteX1" fmla="*/ 1908 w 10658"/>
              <a:gd name="connsiteY1" fmla="*/ 10130 h 10195"/>
              <a:gd name="connsiteX2" fmla="*/ 11 w 10658"/>
              <a:gd name="connsiteY2" fmla="*/ 172 h 10195"/>
              <a:gd name="connsiteX3" fmla="*/ 2684 w 10658"/>
              <a:gd name="connsiteY3" fmla="*/ 1967 h 10195"/>
              <a:gd name="connsiteX4" fmla="*/ 10658 w 10658"/>
              <a:gd name="connsiteY4" fmla="*/ 1380 h 10195"/>
              <a:gd name="connsiteX0" fmla="*/ 45 w 10658"/>
              <a:gd name="connsiteY0" fmla="*/ 32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75 w 10658"/>
              <a:gd name="connsiteY3" fmla="*/ 10195 h 10195"/>
              <a:gd name="connsiteX4" fmla="*/ 45 w 10658"/>
              <a:gd name="connsiteY4" fmla="*/ 32 h 10195"/>
              <a:gd name="connsiteX0" fmla="*/ 658 w 10658"/>
              <a:gd name="connsiteY0" fmla="*/ 130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58 w 10658"/>
              <a:gd name="connsiteY3" fmla="*/ 10130 h 10195"/>
              <a:gd name="connsiteX4" fmla="*/ 658 w 10658"/>
              <a:gd name="connsiteY4" fmla="*/ 130 h 10195"/>
              <a:gd name="connsiteX0" fmla="*/ 0 w 10658"/>
              <a:gd name="connsiteY0" fmla="*/ 0 h 10195"/>
              <a:gd name="connsiteX1" fmla="*/ 1908 w 10658"/>
              <a:gd name="connsiteY1" fmla="*/ 10130 h 10195"/>
              <a:gd name="connsiteX2" fmla="*/ 11 w 10658"/>
              <a:gd name="connsiteY2" fmla="*/ 172 h 10195"/>
              <a:gd name="connsiteX3" fmla="*/ 2684 w 10658"/>
              <a:gd name="connsiteY3" fmla="*/ 1967 h 10195"/>
              <a:gd name="connsiteX4" fmla="*/ 10641 w 10658"/>
              <a:gd name="connsiteY4" fmla="*/ 1605 h 10195"/>
              <a:gd name="connsiteX0" fmla="*/ 45 w 10658"/>
              <a:gd name="connsiteY0" fmla="*/ 32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75 w 10658"/>
              <a:gd name="connsiteY3" fmla="*/ 10195 h 10195"/>
              <a:gd name="connsiteX4" fmla="*/ 45 w 10658"/>
              <a:gd name="connsiteY4" fmla="*/ 32 h 1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58" h="10195" stroke="0" extrusionOk="0">
                <a:moveTo>
                  <a:pt x="658" y="130"/>
                </a:moveTo>
                <a:lnTo>
                  <a:pt x="10658" y="130"/>
                </a:lnTo>
                <a:lnTo>
                  <a:pt x="10658" y="10130"/>
                </a:lnTo>
                <a:lnTo>
                  <a:pt x="658" y="10130"/>
                </a:lnTo>
                <a:lnTo>
                  <a:pt x="658" y="130"/>
                </a:lnTo>
                <a:close/>
              </a:path>
              <a:path w="10658" h="10195" fill="none" extrusionOk="0">
                <a:moveTo>
                  <a:pt x="0" y="0"/>
                </a:moveTo>
                <a:lnTo>
                  <a:pt x="1908" y="10130"/>
                </a:lnTo>
                <a:moveTo>
                  <a:pt x="11" y="172"/>
                </a:moveTo>
                <a:lnTo>
                  <a:pt x="2684" y="1967"/>
                </a:lnTo>
                <a:lnTo>
                  <a:pt x="10641" y="1605"/>
                </a:lnTo>
              </a:path>
              <a:path w="10658" h="10195" fill="none">
                <a:moveTo>
                  <a:pt x="45" y="32"/>
                </a:moveTo>
                <a:lnTo>
                  <a:pt x="10658" y="130"/>
                </a:lnTo>
                <a:lnTo>
                  <a:pt x="10658" y="10130"/>
                </a:lnTo>
                <a:lnTo>
                  <a:pt x="675" y="10195"/>
                </a:lnTo>
                <a:cubicBezTo>
                  <a:pt x="471" y="6829"/>
                  <a:pt x="249" y="3398"/>
                  <a:pt x="45" y="32"/>
                </a:cubicBezTo>
                <a:close/>
              </a:path>
            </a:pathLst>
          </a:custGeom>
          <a:gradFill flip="none" rotWithShape="1">
            <a:gsLst>
              <a:gs pos="0">
                <a:srgbClr val="C3DBF5">
                  <a:shade val="30000"/>
                  <a:satMod val="115000"/>
                </a:srgbClr>
              </a:gs>
              <a:gs pos="50000">
                <a:srgbClr val="C3DBF5">
                  <a:shade val="67500"/>
                  <a:satMod val="115000"/>
                </a:srgbClr>
              </a:gs>
              <a:gs pos="100000">
                <a:srgbClr val="C3DBF5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bliqueTopRigh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01008"/>
            <a:ext cx="2353080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4BA5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HeroicExtremeRightFacing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068960"/>
            <a:ext cx="3689396" cy="29637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4BA5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HeroicExtremeLeftFacing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7" b="11672"/>
          <a:stretch/>
        </p:blipFill>
        <p:spPr>
          <a:xfrm>
            <a:off x="4058922" y="5508801"/>
            <a:ext cx="1524000" cy="1058440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  <a:softEdge rad="63500"/>
          </a:effectLst>
        </p:spPr>
      </p:pic>
      <p:sp>
        <p:nvSpPr>
          <p:cNvPr id="9" name="TextBox 8"/>
          <p:cNvSpPr txBox="1"/>
          <p:nvPr/>
        </p:nvSpPr>
        <p:spPr>
          <a:xfrm>
            <a:off x="755576" y="260649"/>
            <a:ext cx="7776864" cy="39703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000" b="1" i="1" dirty="0" smtClean="0">
                <a:ln/>
                <a:solidFill>
                  <a:srgbClr val="C00000"/>
                </a:solidFill>
                <a:latin typeface="Georgia" panose="02040502050405020303" pitchFamily="18" charset="0"/>
              </a:rPr>
              <a:t>                             </a:t>
            </a:r>
            <a:endParaRPr lang="ru-RU" sz="2400" b="1" i="1" dirty="0" smtClean="0">
              <a:ln/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endParaRPr lang="ru-RU" b="1" dirty="0">
              <a:ln/>
              <a:solidFill>
                <a:schemeClr val="accent3"/>
              </a:solidFill>
            </a:endParaRPr>
          </a:p>
          <a:p>
            <a:endParaRPr lang="ru-RU" b="1" dirty="0">
              <a:ln/>
              <a:solidFill>
                <a:schemeClr val="accent3"/>
              </a:soli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n/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800" b="1" dirty="0">
                <a:ln/>
                <a:solidFill>
                  <a:srgbClr val="002060"/>
                </a:solidFill>
                <a:latin typeface="Monotype Corsiva" pitchFamily="66" charset="0"/>
              </a:rPr>
              <a:t>распечатанные </a:t>
            </a:r>
            <a:r>
              <a:rPr lang="ru-RU" sz="2800" b="1" dirty="0" smtClean="0">
                <a:ln/>
                <a:solidFill>
                  <a:srgbClr val="002060"/>
                </a:solidFill>
                <a:latin typeface="Monotype Corsiva" pitchFamily="66" charset="0"/>
              </a:rPr>
              <a:t>шаблоны</a:t>
            </a:r>
            <a:endParaRPr lang="ru-RU" sz="2800" b="1" dirty="0">
              <a:ln/>
              <a:solidFill>
                <a:srgbClr val="002060"/>
              </a:solidFill>
              <a:latin typeface="Monotype Corsiva" pitchFamily="66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n/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b="1" dirty="0">
                <a:ln/>
                <a:solidFill>
                  <a:srgbClr val="002060"/>
                </a:solidFill>
                <a:latin typeface="Monotype Corsiva" pitchFamily="66" charset="0"/>
              </a:rPr>
              <a:t>лист плотной бумаги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n/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ln/>
                <a:solidFill>
                  <a:srgbClr val="002060"/>
                </a:solidFill>
                <a:latin typeface="Monotype Corsiva" pitchFamily="66" charset="0"/>
              </a:rPr>
              <a:t>ножницы,скотч</a:t>
            </a:r>
            <a:endParaRPr lang="ru-RU" sz="2800" b="1" dirty="0">
              <a:ln/>
              <a:solidFill>
                <a:srgbClr val="002060"/>
              </a:solidFill>
              <a:latin typeface="Monotype Corsiva" pitchFamily="66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>
                <a:ln/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b="1" dirty="0" smtClean="0">
                <a:ln/>
                <a:solidFill>
                  <a:srgbClr val="002060"/>
                </a:solidFill>
                <a:latin typeface="Monotype Corsiva" pitchFamily="66" charset="0"/>
              </a:rPr>
              <a:t>клей-карандаш</a:t>
            </a:r>
            <a:endParaRPr lang="ru-RU" sz="2800" b="1" dirty="0">
              <a:ln/>
              <a:solidFill>
                <a:srgbClr val="002060"/>
              </a:solidFill>
              <a:latin typeface="Monotype Corsiva" pitchFamily="66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n/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b="1" dirty="0">
                <a:ln/>
                <a:solidFill>
                  <a:srgbClr val="002060"/>
                </a:solidFill>
                <a:latin typeface="Monotype Corsiva" pitchFamily="66" charset="0"/>
              </a:rPr>
              <a:t>цветные карандаши, фломастеры, </a:t>
            </a:r>
            <a:r>
              <a:rPr lang="ru-RU" sz="2800" b="1" dirty="0" smtClean="0">
                <a:ln/>
                <a:solidFill>
                  <a:srgbClr val="002060"/>
                </a:solidFill>
                <a:latin typeface="Monotype Corsiva" pitchFamily="66" charset="0"/>
              </a:rPr>
              <a:t>разноцветные                    </a:t>
            </a:r>
          </a:p>
          <a:p>
            <a:pPr marL="285750" indent="-285750"/>
            <a:r>
              <a:rPr lang="ru-RU" sz="2800" b="1" dirty="0" smtClean="0">
                <a:ln/>
                <a:solidFill>
                  <a:srgbClr val="002060"/>
                </a:solidFill>
                <a:latin typeface="Monotype Corsiva" pitchFamily="66" charset="0"/>
              </a:rPr>
              <a:t>                                                                              ручки</a:t>
            </a:r>
            <a:endParaRPr lang="ru-RU" sz="2800" b="1" dirty="0">
              <a:ln/>
              <a:solidFill>
                <a:srgbClr val="002060"/>
              </a:solidFill>
              <a:latin typeface="Monotype Corsiva" pitchFamily="66" charset="0"/>
            </a:endParaRPr>
          </a:p>
          <a:p>
            <a:pPr marL="285750" indent="-285750">
              <a:buFont typeface="Wingdings" pitchFamily="2" charset="2"/>
              <a:buChar char="v"/>
            </a:pPr>
            <a:endParaRPr lang="ru-RU" sz="2800" b="1" dirty="0">
              <a:ln/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3728" y="188640"/>
            <a:ext cx="5128327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Что вам понадобится</a:t>
            </a:r>
            <a:r>
              <a:rPr lang="ru-RU" sz="28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?</a:t>
            </a:r>
            <a:endParaRPr lang="ru-RU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" y="0"/>
            <a:ext cx="9024315" cy="6858000"/>
          </a:xfrm>
          <a:prstGeom prst="rect">
            <a:avLst/>
          </a:prstGeom>
        </p:spPr>
      </p:pic>
      <p:sp>
        <p:nvSpPr>
          <p:cNvPr id="3" name="Блок-схема: документ 2"/>
          <p:cNvSpPr/>
          <p:nvPr/>
        </p:nvSpPr>
        <p:spPr>
          <a:xfrm>
            <a:off x="2643174" y="714356"/>
            <a:ext cx="5791224" cy="532377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3986"/>
              <a:gd name="connsiteY0" fmla="*/ 0 h 21752"/>
              <a:gd name="connsiteX1" fmla="*/ 23986 w 23986"/>
              <a:gd name="connsiteY1" fmla="*/ 428 h 21752"/>
              <a:gd name="connsiteX2" fmla="*/ 23986 w 23986"/>
              <a:gd name="connsiteY2" fmla="*/ 17750 h 21752"/>
              <a:gd name="connsiteX3" fmla="*/ 2386 w 23986"/>
              <a:gd name="connsiteY3" fmla="*/ 20600 h 21752"/>
              <a:gd name="connsiteX4" fmla="*/ 0 w 23986"/>
              <a:gd name="connsiteY4" fmla="*/ 0 h 21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86" h="21752">
                <a:moveTo>
                  <a:pt x="0" y="0"/>
                </a:moveTo>
                <a:lnTo>
                  <a:pt x="23986" y="428"/>
                </a:lnTo>
                <a:lnTo>
                  <a:pt x="23986" y="17750"/>
                </a:lnTo>
                <a:cubicBezTo>
                  <a:pt x="13186" y="17750"/>
                  <a:pt x="13186" y="24350"/>
                  <a:pt x="2386" y="20600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3DBF5">
                  <a:shade val="30000"/>
                  <a:satMod val="115000"/>
                </a:srgbClr>
              </a:gs>
              <a:gs pos="50000">
                <a:srgbClr val="C3DBF5">
                  <a:shade val="67500"/>
                  <a:satMod val="115000"/>
                </a:srgbClr>
              </a:gs>
              <a:gs pos="100000">
                <a:srgbClr val="C3DBF5">
                  <a:shade val="100000"/>
                  <a:satMod val="115000"/>
                </a:srgbClr>
              </a:gs>
            </a:gsLst>
            <a:lin ang="13500000" scaled="1"/>
            <a:tileRect/>
          </a:gradFill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500430" y="928670"/>
            <a:ext cx="488799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    </a:t>
            </a:r>
            <a:endParaRPr lang="ru-RU" sz="2000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должна быть:</a:t>
            </a:r>
          </a:p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 интересна ребенку</a:t>
            </a:r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 выполнима </a:t>
            </a: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(соответствовать возрасту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)</a:t>
            </a:r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 оригинальна</a:t>
            </a:r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789040"/>
            <a:ext cx="4172909" cy="2675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7" b="11672"/>
          <a:stretch/>
        </p:blipFill>
        <p:spPr>
          <a:xfrm>
            <a:off x="7023099" y="5503584"/>
            <a:ext cx="1524000" cy="1058440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  <a:softEdge rad="63500"/>
          </a:effectLst>
        </p:spPr>
      </p:pic>
      <p:sp>
        <p:nvSpPr>
          <p:cNvPr id="7" name="TextBox 6"/>
          <p:cNvSpPr txBox="1"/>
          <p:nvPr/>
        </p:nvSpPr>
        <p:spPr>
          <a:xfrm>
            <a:off x="3929058" y="928670"/>
            <a:ext cx="3776996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Тема для </a:t>
            </a:r>
            <a:r>
              <a:rPr lang="ru-RU" sz="4000" b="1" i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лэпбука</a:t>
            </a:r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4072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" y="0"/>
            <a:ext cx="9024315" cy="6858000"/>
          </a:xfrm>
          <a:prstGeom prst="rect">
            <a:avLst/>
          </a:prstGeom>
        </p:spPr>
      </p:pic>
      <p:sp>
        <p:nvSpPr>
          <p:cNvPr id="3" name="Блок-схема: документ 2"/>
          <p:cNvSpPr/>
          <p:nvPr/>
        </p:nvSpPr>
        <p:spPr>
          <a:xfrm>
            <a:off x="2285984" y="260648"/>
            <a:ext cx="6678504" cy="6230117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3986"/>
              <a:gd name="connsiteY0" fmla="*/ 0 h 21752"/>
              <a:gd name="connsiteX1" fmla="*/ 23986 w 23986"/>
              <a:gd name="connsiteY1" fmla="*/ 428 h 21752"/>
              <a:gd name="connsiteX2" fmla="*/ 23986 w 23986"/>
              <a:gd name="connsiteY2" fmla="*/ 17750 h 21752"/>
              <a:gd name="connsiteX3" fmla="*/ 2386 w 23986"/>
              <a:gd name="connsiteY3" fmla="*/ 20600 h 21752"/>
              <a:gd name="connsiteX4" fmla="*/ 0 w 23986"/>
              <a:gd name="connsiteY4" fmla="*/ 0 h 21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86" h="21752">
                <a:moveTo>
                  <a:pt x="0" y="0"/>
                </a:moveTo>
                <a:lnTo>
                  <a:pt x="23986" y="428"/>
                </a:lnTo>
                <a:lnTo>
                  <a:pt x="23986" y="17750"/>
                </a:lnTo>
                <a:cubicBezTo>
                  <a:pt x="13186" y="17750"/>
                  <a:pt x="13186" y="24350"/>
                  <a:pt x="2386" y="20600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3DBF5">
                  <a:shade val="30000"/>
                  <a:satMod val="115000"/>
                </a:srgbClr>
              </a:gs>
              <a:gs pos="50000">
                <a:srgbClr val="C3DBF5">
                  <a:shade val="67500"/>
                  <a:satMod val="115000"/>
                </a:srgbClr>
              </a:gs>
              <a:gs pos="100000">
                <a:srgbClr val="C3DBF5">
                  <a:shade val="100000"/>
                  <a:satMod val="115000"/>
                </a:srgbClr>
              </a:gs>
            </a:gsLst>
            <a:lin ang="13500000" scaled="1"/>
            <a:tileRect/>
          </a:gradFill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14678" y="642918"/>
            <a:ext cx="4714908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             </a:t>
            </a:r>
            <a:r>
              <a:rPr lang="ru-RU" sz="48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План</a:t>
            </a: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7" b="11672"/>
          <a:stretch/>
        </p:blipFill>
        <p:spPr>
          <a:xfrm>
            <a:off x="7073036" y="5532500"/>
            <a:ext cx="1524000" cy="1058440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76672"/>
            <a:ext cx="1691941" cy="1905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08" y="2643182"/>
            <a:ext cx="3615541" cy="34998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HeroicExtremeRightFacing"/>
            <a:lightRig rig="twoPt" dir="t">
              <a:rot lat="0" lon="0" rev="7200000"/>
            </a:lightRig>
          </a:scene3d>
          <a:sp3d>
            <a:bevelT w="25400" h="19050" prst="softRound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5220072" y="2276872"/>
            <a:ext cx="36724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</a:t>
            </a: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полностью раскрыть тему, необходим  подробный план  того, что должен включать в себя </a:t>
            </a:r>
            <a:r>
              <a:rPr lang="ru-RU" sz="3200" b="1" dirty="0" err="1" smtClean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лэпбук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.</a:t>
            </a:r>
            <a:endParaRPr lang="ru-RU" sz="3200" b="1" dirty="0">
              <a:solidFill>
                <a:srgbClr val="002060"/>
              </a:solidFill>
              <a:effectLst/>
              <a:latin typeface="Monotype Corsiva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7538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" y="0"/>
            <a:ext cx="9024315" cy="6858000"/>
          </a:xfrm>
          <a:prstGeom prst="rect">
            <a:avLst/>
          </a:prstGeom>
        </p:spPr>
      </p:pic>
      <p:pic>
        <p:nvPicPr>
          <p:cNvPr id="2" name="Рисунок 1" descr="http://img-fotki.yandex.ru/get/9328/158094028.10/0_ec9fd_a7dff246_XL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865622"/>
            <a:ext cx="6264696" cy="55318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79512" y="80008"/>
            <a:ext cx="72281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203184"/>
                </a:solidFill>
              </a:rPr>
              <a:t>                             План </a:t>
            </a:r>
            <a:r>
              <a:rPr lang="ru-RU" sz="4400" b="1" dirty="0" err="1" smtClean="0">
                <a:solidFill>
                  <a:srgbClr val="203184"/>
                </a:solidFill>
              </a:rPr>
              <a:t>лэпбука</a:t>
            </a:r>
            <a:endParaRPr lang="ru-RU" sz="4400" b="1" dirty="0">
              <a:solidFill>
                <a:srgbClr val="2031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2283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" y="0"/>
            <a:ext cx="902431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80008"/>
            <a:ext cx="75337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203184"/>
                </a:solidFill>
              </a:rPr>
              <a:t>                             Макет </a:t>
            </a:r>
            <a:r>
              <a:rPr lang="ru-RU" sz="4400" b="1" dirty="0" err="1" smtClean="0">
                <a:solidFill>
                  <a:srgbClr val="203184"/>
                </a:solidFill>
              </a:rPr>
              <a:t>лэпбука</a:t>
            </a:r>
            <a:endParaRPr lang="ru-RU" sz="4400" b="1" dirty="0">
              <a:solidFill>
                <a:srgbClr val="203184"/>
              </a:solidFill>
            </a:endParaRPr>
          </a:p>
        </p:txBody>
      </p:sp>
      <p:pic>
        <p:nvPicPr>
          <p:cNvPr id="6" name="Рисунок 5" descr="lapbook summer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052736"/>
            <a:ext cx="6647851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17330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3" y="83655"/>
            <a:ext cx="9127859" cy="6858000"/>
          </a:xfrm>
          <a:prstGeom prst="rect">
            <a:avLst/>
          </a:prstGeom>
        </p:spPr>
      </p:pic>
      <p:sp>
        <p:nvSpPr>
          <p:cNvPr id="5" name="Блок-схема: внутренняя память 3"/>
          <p:cNvSpPr/>
          <p:nvPr/>
        </p:nvSpPr>
        <p:spPr>
          <a:xfrm>
            <a:off x="179512" y="0"/>
            <a:ext cx="8471014" cy="528641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1250 w 10000"/>
              <a:gd name="connsiteY0" fmla="*/ 0 h 10000"/>
              <a:gd name="connsiteX1" fmla="*/ 1250 w 10000"/>
              <a:gd name="connsiteY1" fmla="*/ 10000 h 10000"/>
              <a:gd name="connsiteX2" fmla="*/ 0 w 10000"/>
              <a:gd name="connsiteY2" fmla="*/ 1250 h 10000"/>
              <a:gd name="connsiteX3" fmla="*/ 10000 w 10000"/>
              <a:gd name="connsiteY3" fmla="*/ 125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613 w 10613"/>
              <a:gd name="connsiteY0" fmla="*/ 98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613 w 10613"/>
              <a:gd name="connsiteY4" fmla="*/ 98 h 10098"/>
              <a:gd name="connsiteX0" fmla="*/ 1863 w 10613"/>
              <a:gd name="connsiteY0" fmla="*/ 98 h 10098"/>
              <a:gd name="connsiteX1" fmla="*/ 1863 w 10613"/>
              <a:gd name="connsiteY1" fmla="*/ 10098 h 10098"/>
              <a:gd name="connsiteX2" fmla="*/ 613 w 10613"/>
              <a:gd name="connsiteY2" fmla="*/ 1348 h 10098"/>
              <a:gd name="connsiteX3" fmla="*/ 10613 w 10613"/>
              <a:gd name="connsiteY3" fmla="*/ 1348 h 10098"/>
              <a:gd name="connsiteX0" fmla="*/ 0 w 10613"/>
              <a:gd name="connsiteY0" fmla="*/ 0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0 w 10613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10718 w 10718"/>
              <a:gd name="connsiteY3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2642 w 10718"/>
              <a:gd name="connsiteY3" fmla="*/ 1485 h 10098"/>
              <a:gd name="connsiteX4" fmla="*/ 10718 w 10718"/>
              <a:gd name="connsiteY4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00 w 10700"/>
              <a:gd name="connsiteY0" fmla="*/ 98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700 w 10700"/>
              <a:gd name="connsiteY4" fmla="*/ 98 h 10098"/>
              <a:gd name="connsiteX0" fmla="*/ 1950 w 10700"/>
              <a:gd name="connsiteY0" fmla="*/ 98 h 10098"/>
              <a:gd name="connsiteX1" fmla="*/ 1950 w 10700"/>
              <a:gd name="connsiteY1" fmla="*/ 10098 h 10098"/>
              <a:gd name="connsiteX2" fmla="*/ 0 w 10700"/>
              <a:gd name="connsiteY2" fmla="*/ 1054 h 10098"/>
              <a:gd name="connsiteX3" fmla="*/ 2624 w 10700"/>
              <a:gd name="connsiteY3" fmla="*/ 1485 h 10098"/>
              <a:gd name="connsiteX4" fmla="*/ 10700 w 10700"/>
              <a:gd name="connsiteY4" fmla="*/ 1348 h 10098"/>
              <a:gd name="connsiteX0" fmla="*/ 87 w 10700"/>
              <a:gd name="connsiteY0" fmla="*/ 0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87 w 10700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1897 w 10647"/>
              <a:gd name="connsiteY0" fmla="*/ 98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234 w 10647"/>
              <a:gd name="connsiteY0" fmla="*/ 196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58 w 10658"/>
              <a:gd name="connsiteY0" fmla="*/ 130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658 w 10658"/>
              <a:gd name="connsiteY4" fmla="*/ 130 h 10130"/>
              <a:gd name="connsiteX0" fmla="*/ 0 w 10658"/>
              <a:gd name="connsiteY0" fmla="*/ 0 h 10130"/>
              <a:gd name="connsiteX1" fmla="*/ 1908 w 10658"/>
              <a:gd name="connsiteY1" fmla="*/ 10130 h 10130"/>
              <a:gd name="connsiteX2" fmla="*/ 11 w 10658"/>
              <a:gd name="connsiteY2" fmla="*/ 172 h 10130"/>
              <a:gd name="connsiteX3" fmla="*/ 2582 w 10658"/>
              <a:gd name="connsiteY3" fmla="*/ 1517 h 10130"/>
              <a:gd name="connsiteX4" fmla="*/ 10658 w 10658"/>
              <a:gd name="connsiteY4" fmla="*/ 1380 h 10130"/>
              <a:gd name="connsiteX0" fmla="*/ 45 w 10658"/>
              <a:gd name="connsiteY0" fmla="*/ 32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45 w 10658"/>
              <a:gd name="connsiteY4" fmla="*/ 32 h 10130"/>
              <a:gd name="connsiteX0" fmla="*/ 658 w 10658"/>
              <a:gd name="connsiteY0" fmla="*/ 130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658 w 10658"/>
              <a:gd name="connsiteY3" fmla="*/ 10130 h 10326"/>
              <a:gd name="connsiteX4" fmla="*/ 658 w 10658"/>
              <a:gd name="connsiteY4" fmla="*/ 130 h 10326"/>
              <a:gd name="connsiteX0" fmla="*/ 0 w 10658"/>
              <a:gd name="connsiteY0" fmla="*/ 0 h 10326"/>
              <a:gd name="connsiteX1" fmla="*/ 1908 w 10658"/>
              <a:gd name="connsiteY1" fmla="*/ 10130 h 10326"/>
              <a:gd name="connsiteX2" fmla="*/ 11 w 10658"/>
              <a:gd name="connsiteY2" fmla="*/ 172 h 10326"/>
              <a:gd name="connsiteX3" fmla="*/ 2582 w 10658"/>
              <a:gd name="connsiteY3" fmla="*/ 1517 h 10326"/>
              <a:gd name="connsiteX4" fmla="*/ 10658 w 10658"/>
              <a:gd name="connsiteY4" fmla="*/ 1380 h 10326"/>
              <a:gd name="connsiteX0" fmla="*/ 45 w 10658"/>
              <a:gd name="connsiteY0" fmla="*/ 32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500 w 10658"/>
              <a:gd name="connsiteY3" fmla="*/ 10326 h 10326"/>
              <a:gd name="connsiteX4" fmla="*/ 45 w 10658"/>
              <a:gd name="connsiteY4" fmla="*/ 32 h 10326"/>
              <a:gd name="connsiteX0" fmla="*/ 658 w 10658"/>
              <a:gd name="connsiteY0" fmla="*/ 130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58 w 10658"/>
              <a:gd name="connsiteY3" fmla="*/ 10130 h 10195"/>
              <a:gd name="connsiteX4" fmla="*/ 658 w 10658"/>
              <a:gd name="connsiteY4" fmla="*/ 130 h 10195"/>
              <a:gd name="connsiteX0" fmla="*/ 0 w 10658"/>
              <a:gd name="connsiteY0" fmla="*/ 0 h 10195"/>
              <a:gd name="connsiteX1" fmla="*/ 1908 w 10658"/>
              <a:gd name="connsiteY1" fmla="*/ 10130 h 10195"/>
              <a:gd name="connsiteX2" fmla="*/ 11 w 10658"/>
              <a:gd name="connsiteY2" fmla="*/ 172 h 10195"/>
              <a:gd name="connsiteX3" fmla="*/ 2582 w 10658"/>
              <a:gd name="connsiteY3" fmla="*/ 1517 h 10195"/>
              <a:gd name="connsiteX4" fmla="*/ 10658 w 10658"/>
              <a:gd name="connsiteY4" fmla="*/ 1380 h 10195"/>
              <a:gd name="connsiteX0" fmla="*/ 45 w 10658"/>
              <a:gd name="connsiteY0" fmla="*/ 32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75 w 10658"/>
              <a:gd name="connsiteY3" fmla="*/ 10195 h 10195"/>
              <a:gd name="connsiteX4" fmla="*/ 45 w 10658"/>
              <a:gd name="connsiteY4" fmla="*/ 32 h 1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58" h="10195" stroke="0" extrusionOk="0">
                <a:moveTo>
                  <a:pt x="658" y="130"/>
                </a:moveTo>
                <a:lnTo>
                  <a:pt x="10658" y="130"/>
                </a:lnTo>
                <a:lnTo>
                  <a:pt x="10658" y="10130"/>
                </a:lnTo>
                <a:lnTo>
                  <a:pt x="658" y="10130"/>
                </a:lnTo>
                <a:lnTo>
                  <a:pt x="658" y="130"/>
                </a:lnTo>
                <a:close/>
              </a:path>
              <a:path w="10658" h="10195" fill="none" extrusionOk="0">
                <a:moveTo>
                  <a:pt x="0" y="0"/>
                </a:moveTo>
                <a:lnTo>
                  <a:pt x="1908" y="10130"/>
                </a:lnTo>
                <a:moveTo>
                  <a:pt x="11" y="172"/>
                </a:moveTo>
                <a:lnTo>
                  <a:pt x="2582" y="1517"/>
                </a:lnTo>
                <a:lnTo>
                  <a:pt x="10658" y="1380"/>
                </a:lnTo>
              </a:path>
              <a:path w="10658" h="10195" fill="none">
                <a:moveTo>
                  <a:pt x="45" y="32"/>
                </a:moveTo>
                <a:lnTo>
                  <a:pt x="10658" y="130"/>
                </a:lnTo>
                <a:lnTo>
                  <a:pt x="10658" y="10130"/>
                </a:lnTo>
                <a:lnTo>
                  <a:pt x="675" y="10195"/>
                </a:lnTo>
                <a:cubicBezTo>
                  <a:pt x="471" y="6829"/>
                  <a:pt x="249" y="3398"/>
                  <a:pt x="45" y="32"/>
                </a:cubicBezTo>
                <a:close/>
              </a:path>
            </a:pathLst>
          </a:custGeom>
          <a:gradFill flip="none" rotWithShape="1">
            <a:gsLst>
              <a:gs pos="0">
                <a:srgbClr val="C3DBF5">
                  <a:shade val="30000"/>
                  <a:satMod val="115000"/>
                </a:srgbClr>
              </a:gs>
              <a:gs pos="50000">
                <a:srgbClr val="C3DBF5">
                  <a:shade val="67500"/>
                  <a:satMod val="115000"/>
                </a:srgbClr>
              </a:gs>
              <a:gs pos="100000">
                <a:srgbClr val="C3DBF5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bliqueTopRigh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74707" y="1363735"/>
            <a:ext cx="3185815" cy="3505200"/>
          </a:xfrm>
          <a:prstGeom prst="rect">
            <a:avLst/>
          </a:prstGeom>
          <a:gradFill flip="none" rotWithShape="1">
            <a:gsLst>
              <a:gs pos="0">
                <a:srgbClr val="C3DBF5">
                  <a:shade val="30000"/>
                  <a:satMod val="115000"/>
                </a:srgbClr>
              </a:gs>
              <a:gs pos="50000">
                <a:srgbClr val="C3DBF5">
                  <a:shade val="67500"/>
                  <a:satMod val="115000"/>
                </a:srgbClr>
              </a:gs>
              <a:gs pos="100000">
                <a:srgbClr val="C3DBF5">
                  <a:shade val="100000"/>
                  <a:satMod val="115000"/>
                </a:srgbClr>
              </a:gs>
            </a:gsLst>
            <a:lin ang="13500000" scaled="1"/>
            <a:tileRect/>
          </a:gradFill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08891" y="1357298"/>
            <a:ext cx="2036845" cy="3774720"/>
          </a:xfrm>
          <a:custGeom>
            <a:avLst/>
            <a:gdLst>
              <a:gd name="connsiteX0" fmla="*/ 0 w 1066800"/>
              <a:gd name="connsiteY0" fmla="*/ 0 h 3505200"/>
              <a:gd name="connsiteX1" fmla="*/ 1066800 w 1066800"/>
              <a:gd name="connsiteY1" fmla="*/ 0 h 3505200"/>
              <a:gd name="connsiteX2" fmla="*/ 1066800 w 1066800"/>
              <a:gd name="connsiteY2" fmla="*/ 3505200 h 3505200"/>
              <a:gd name="connsiteX3" fmla="*/ 0 w 1066800"/>
              <a:gd name="connsiteY3" fmla="*/ 3505200 h 3505200"/>
              <a:gd name="connsiteX4" fmla="*/ 0 w 1066800"/>
              <a:gd name="connsiteY4" fmla="*/ 0 h 3505200"/>
              <a:gd name="connsiteX0" fmla="*/ 0 w 1106556"/>
              <a:gd name="connsiteY0" fmla="*/ 0 h 3703983"/>
              <a:gd name="connsiteX1" fmla="*/ 1106556 w 1106556"/>
              <a:gd name="connsiteY1" fmla="*/ 198783 h 3703983"/>
              <a:gd name="connsiteX2" fmla="*/ 1106556 w 1106556"/>
              <a:gd name="connsiteY2" fmla="*/ 3703983 h 3703983"/>
              <a:gd name="connsiteX3" fmla="*/ 39756 w 1106556"/>
              <a:gd name="connsiteY3" fmla="*/ 3703983 h 3703983"/>
              <a:gd name="connsiteX4" fmla="*/ 0 w 1106556"/>
              <a:gd name="connsiteY4" fmla="*/ 0 h 3703983"/>
              <a:gd name="connsiteX0" fmla="*/ 0 w 1106556"/>
              <a:gd name="connsiteY0" fmla="*/ 0 h 3703983"/>
              <a:gd name="connsiteX1" fmla="*/ 1106556 w 1106556"/>
              <a:gd name="connsiteY1" fmla="*/ 198783 h 3703983"/>
              <a:gd name="connsiteX2" fmla="*/ 1106556 w 1106556"/>
              <a:gd name="connsiteY2" fmla="*/ 3703983 h 3703983"/>
              <a:gd name="connsiteX3" fmla="*/ 66260 w 1106556"/>
              <a:gd name="connsiteY3" fmla="*/ 3438940 h 3703983"/>
              <a:gd name="connsiteX4" fmla="*/ 0 w 1106556"/>
              <a:gd name="connsiteY4" fmla="*/ 0 h 3703983"/>
              <a:gd name="connsiteX0" fmla="*/ 0 w 1179868"/>
              <a:gd name="connsiteY0" fmla="*/ 79513 h 3505200"/>
              <a:gd name="connsiteX1" fmla="*/ 1179868 w 1179868"/>
              <a:gd name="connsiteY1" fmla="*/ 0 h 3505200"/>
              <a:gd name="connsiteX2" fmla="*/ 1179868 w 1179868"/>
              <a:gd name="connsiteY2" fmla="*/ 3505200 h 3505200"/>
              <a:gd name="connsiteX3" fmla="*/ 139572 w 1179868"/>
              <a:gd name="connsiteY3" fmla="*/ 3240157 h 3505200"/>
              <a:gd name="connsiteX4" fmla="*/ 0 w 1179868"/>
              <a:gd name="connsiteY4" fmla="*/ 79513 h 3505200"/>
              <a:gd name="connsiteX0" fmla="*/ 0 w 1189032"/>
              <a:gd name="connsiteY0" fmla="*/ 79513 h 3465443"/>
              <a:gd name="connsiteX1" fmla="*/ 1179868 w 1189032"/>
              <a:gd name="connsiteY1" fmla="*/ 0 h 3465443"/>
              <a:gd name="connsiteX2" fmla="*/ 1189032 w 1189032"/>
              <a:gd name="connsiteY2" fmla="*/ 3465443 h 3465443"/>
              <a:gd name="connsiteX3" fmla="*/ 139572 w 1189032"/>
              <a:gd name="connsiteY3" fmla="*/ 3240157 h 3465443"/>
              <a:gd name="connsiteX4" fmla="*/ 0 w 1189032"/>
              <a:gd name="connsiteY4" fmla="*/ 79513 h 3465443"/>
              <a:gd name="connsiteX0" fmla="*/ 0 w 1189032"/>
              <a:gd name="connsiteY0" fmla="*/ 79513 h 3703983"/>
              <a:gd name="connsiteX1" fmla="*/ 1179868 w 1189032"/>
              <a:gd name="connsiteY1" fmla="*/ 0 h 3703983"/>
              <a:gd name="connsiteX2" fmla="*/ 1189032 w 1189032"/>
              <a:gd name="connsiteY2" fmla="*/ 3465443 h 3703983"/>
              <a:gd name="connsiteX3" fmla="*/ 249540 w 1189032"/>
              <a:gd name="connsiteY3" fmla="*/ 3703983 h 3703983"/>
              <a:gd name="connsiteX4" fmla="*/ 0 w 1189032"/>
              <a:gd name="connsiteY4" fmla="*/ 79513 h 3703983"/>
              <a:gd name="connsiteX0" fmla="*/ 0 w 1280672"/>
              <a:gd name="connsiteY0" fmla="*/ 92766 h 3703983"/>
              <a:gd name="connsiteX1" fmla="*/ 1271508 w 1280672"/>
              <a:gd name="connsiteY1" fmla="*/ 0 h 3703983"/>
              <a:gd name="connsiteX2" fmla="*/ 1280672 w 1280672"/>
              <a:gd name="connsiteY2" fmla="*/ 3465443 h 3703983"/>
              <a:gd name="connsiteX3" fmla="*/ 341180 w 1280672"/>
              <a:gd name="connsiteY3" fmla="*/ 3703983 h 3703983"/>
              <a:gd name="connsiteX4" fmla="*/ 0 w 1280672"/>
              <a:gd name="connsiteY4" fmla="*/ 92766 h 3703983"/>
              <a:gd name="connsiteX0" fmla="*/ 0 w 1308164"/>
              <a:gd name="connsiteY0" fmla="*/ 0 h 3770243"/>
              <a:gd name="connsiteX1" fmla="*/ 1299000 w 1308164"/>
              <a:gd name="connsiteY1" fmla="*/ 66260 h 3770243"/>
              <a:gd name="connsiteX2" fmla="*/ 1308164 w 1308164"/>
              <a:gd name="connsiteY2" fmla="*/ 3531703 h 3770243"/>
              <a:gd name="connsiteX3" fmla="*/ 368672 w 1308164"/>
              <a:gd name="connsiteY3" fmla="*/ 3770243 h 3770243"/>
              <a:gd name="connsiteX4" fmla="*/ 0 w 1308164"/>
              <a:gd name="connsiteY4" fmla="*/ 0 h 3770243"/>
              <a:gd name="connsiteX0" fmla="*/ 0 w 1234852"/>
              <a:gd name="connsiteY0" fmla="*/ 0 h 4022034"/>
              <a:gd name="connsiteX1" fmla="*/ 1225688 w 1234852"/>
              <a:gd name="connsiteY1" fmla="*/ 318051 h 4022034"/>
              <a:gd name="connsiteX2" fmla="*/ 1234852 w 1234852"/>
              <a:gd name="connsiteY2" fmla="*/ 3783494 h 4022034"/>
              <a:gd name="connsiteX3" fmla="*/ 295360 w 1234852"/>
              <a:gd name="connsiteY3" fmla="*/ 4022034 h 4022034"/>
              <a:gd name="connsiteX4" fmla="*/ 0 w 1234852"/>
              <a:gd name="connsiteY4" fmla="*/ 0 h 4022034"/>
              <a:gd name="connsiteX0" fmla="*/ 0 w 1244016"/>
              <a:gd name="connsiteY0" fmla="*/ 291549 h 3703983"/>
              <a:gd name="connsiteX1" fmla="*/ 1234852 w 1244016"/>
              <a:gd name="connsiteY1" fmla="*/ 0 h 3703983"/>
              <a:gd name="connsiteX2" fmla="*/ 1244016 w 1244016"/>
              <a:gd name="connsiteY2" fmla="*/ 3465443 h 3703983"/>
              <a:gd name="connsiteX3" fmla="*/ 304524 w 1244016"/>
              <a:gd name="connsiteY3" fmla="*/ 3703983 h 3703983"/>
              <a:gd name="connsiteX4" fmla="*/ 0 w 1244016"/>
              <a:gd name="connsiteY4" fmla="*/ 291549 h 3703983"/>
              <a:gd name="connsiteX0" fmla="*/ 0 w 1244016"/>
              <a:gd name="connsiteY0" fmla="*/ 291549 h 3690731"/>
              <a:gd name="connsiteX1" fmla="*/ 1234852 w 1244016"/>
              <a:gd name="connsiteY1" fmla="*/ 0 h 3690731"/>
              <a:gd name="connsiteX2" fmla="*/ 1244016 w 1244016"/>
              <a:gd name="connsiteY2" fmla="*/ 3465443 h 3690731"/>
              <a:gd name="connsiteX3" fmla="*/ 212883 w 1244016"/>
              <a:gd name="connsiteY3" fmla="*/ 3690731 h 3690731"/>
              <a:gd name="connsiteX4" fmla="*/ 0 w 1244016"/>
              <a:gd name="connsiteY4" fmla="*/ 291549 h 3690731"/>
              <a:gd name="connsiteX0" fmla="*/ 0 w 1326740"/>
              <a:gd name="connsiteY0" fmla="*/ 279132 h 3690731"/>
              <a:gd name="connsiteX1" fmla="*/ 1317576 w 1326740"/>
              <a:gd name="connsiteY1" fmla="*/ 0 h 3690731"/>
              <a:gd name="connsiteX2" fmla="*/ 1326740 w 1326740"/>
              <a:gd name="connsiteY2" fmla="*/ 3465443 h 3690731"/>
              <a:gd name="connsiteX3" fmla="*/ 295607 w 1326740"/>
              <a:gd name="connsiteY3" fmla="*/ 3690731 h 3690731"/>
              <a:gd name="connsiteX4" fmla="*/ 0 w 1326740"/>
              <a:gd name="connsiteY4" fmla="*/ 279132 h 3690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6740" h="3690731">
                <a:moveTo>
                  <a:pt x="0" y="279132"/>
                </a:moveTo>
                <a:cubicBezTo>
                  <a:pt x="411617" y="181949"/>
                  <a:pt x="905959" y="97183"/>
                  <a:pt x="1317576" y="0"/>
                </a:cubicBezTo>
                <a:cubicBezTo>
                  <a:pt x="1320631" y="1155148"/>
                  <a:pt x="1323685" y="2310295"/>
                  <a:pt x="1326740" y="3465443"/>
                </a:cubicBezTo>
                <a:lnTo>
                  <a:pt x="295607" y="3690731"/>
                </a:lnTo>
                <a:lnTo>
                  <a:pt x="0" y="279132"/>
                </a:lnTo>
                <a:close/>
              </a:path>
            </a:pathLst>
          </a:custGeom>
          <a:gradFill flip="none" rotWithShape="1">
            <a:gsLst>
              <a:gs pos="0">
                <a:srgbClr val="BAE3FC">
                  <a:shade val="30000"/>
                  <a:satMod val="115000"/>
                </a:srgbClr>
              </a:gs>
              <a:gs pos="50000">
                <a:srgbClr val="BAE3FC">
                  <a:shade val="67500"/>
                  <a:satMod val="115000"/>
                </a:srgbClr>
              </a:gs>
              <a:gs pos="100000">
                <a:srgbClr val="BAE3FC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239784" y="1357298"/>
            <a:ext cx="1975554" cy="3774720"/>
          </a:xfrm>
          <a:custGeom>
            <a:avLst/>
            <a:gdLst>
              <a:gd name="connsiteX0" fmla="*/ 0 w 914400"/>
              <a:gd name="connsiteY0" fmla="*/ 0 h 3505199"/>
              <a:gd name="connsiteX1" fmla="*/ 914400 w 914400"/>
              <a:gd name="connsiteY1" fmla="*/ 0 h 3505199"/>
              <a:gd name="connsiteX2" fmla="*/ 914400 w 914400"/>
              <a:gd name="connsiteY2" fmla="*/ 3505199 h 3505199"/>
              <a:gd name="connsiteX3" fmla="*/ 0 w 914400"/>
              <a:gd name="connsiteY3" fmla="*/ 3505199 h 3505199"/>
              <a:gd name="connsiteX4" fmla="*/ 0 w 914400"/>
              <a:gd name="connsiteY4" fmla="*/ 0 h 3505199"/>
              <a:gd name="connsiteX0" fmla="*/ 0 w 1364974"/>
              <a:gd name="connsiteY0" fmla="*/ 185531 h 3690730"/>
              <a:gd name="connsiteX1" fmla="*/ 1364974 w 1364974"/>
              <a:gd name="connsiteY1" fmla="*/ 0 h 3690730"/>
              <a:gd name="connsiteX2" fmla="*/ 914400 w 1364974"/>
              <a:gd name="connsiteY2" fmla="*/ 3690730 h 3690730"/>
              <a:gd name="connsiteX3" fmla="*/ 0 w 1364974"/>
              <a:gd name="connsiteY3" fmla="*/ 3690730 h 3690730"/>
              <a:gd name="connsiteX4" fmla="*/ 0 w 1364974"/>
              <a:gd name="connsiteY4" fmla="*/ 185531 h 3690730"/>
              <a:gd name="connsiteX0" fmla="*/ 0 w 1364974"/>
              <a:gd name="connsiteY0" fmla="*/ 185531 h 3690730"/>
              <a:gd name="connsiteX1" fmla="*/ 1364974 w 1364974"/>
              <a:gd name="connsiteY1" fmla="*/ 0 h 3690730"/>
              <a:gd name="connsiteX2" fmla="*/ 1311965 w 1364974"/>
              <a:gd name="connsiteY2" fmla="*/ 3372677 h 3690730"/>
              <a:gd name="connsiteX3" fmla="*/ 0 w 1364974"/>
              <a:gd name="connsiteY3" fmla="*/ 3690730 h 3690730"/>
              <a:gd name="connsiteX4" fmla="*/ 0 w 1364974"/>
              <a:gd name="connsiteY4" fmla="*/ 185531 h 3690730"/>
              <a:gd name="connsiteX0" fmla="*/ 0 w 1364974"/>
              <a:gd name="connsiteY0" fmla="*/ 185531 h 3955773"/>
              <a:gd name="connsiteX1" fmla="*/ 1364974 w 1364974"/>
              <a:gd name="connsiteY1" fmla="*/ 0 h 3955773"/>
              <a:gd name="connsiteX2" fmla="*/ 1311965 w 1364974"/>
              <a:gd name="connsiteY2" fmla="*/ 3955773 h 3955773"/>
              <a:gd name="connsiteX3" fmla="*/ 0 w 1364974"/>
              <a:gd name="connsiteY3" fmla="*/ 3690730 h 3955773"/>
              <a:gd name="connsiteX4" fmla="*/ 0 w 1364974"/>
              <a:gd name="connsiteY4" fmla="*/ 185531 h 3955773"/>
              <a:gd name="connsiteX0" fmla="*/ 0 w 1484244"/>
              <a:gd name="connsiteY0" fmla="*/ 0 h 3770242"/>
              <a:gd name="connsiteX1" fmla="*/ 1484244 w 1484244"/>
              <a:gd name="connsiteY1" fmla="*/ 278295 h 3770242"/>
              <a:gd name="connsiteX2" fmla="*/ 1311965 w 1484244"/>
              <a:gd name="connsiteY2" fmla="*/ 3770242 h 3770242"/>
              <a:gd name="connsiteX3" fmla="*/ 0 w 1484244"/>
              <a:gd name="connsiteY3" fmla="*/ 3505199 h 3770242"/>
              <a:gd name="connsiteX4" fmla="*/ 0 w 1484244"/>
              <a:gd name="connsiteY4" fmla="*/ 0 h 3770242"/>
              <a:gd name="connsiteX0" fmla="*/ 0 w 1802296"/>
              <a:gd name="connsiteY0" fmla="*/ 0 h 3770242"/>
              <a:gd name="connsiteX1" fmla="*/ 1802296 w 1802296"/>
              <a:gd name="connsiteY1" fmla="*/ 331304 h 3770242"/>
              <a:gd name="connsiteX2" fmla="*/ 1311965 w 1802296"/>
              <a:gd name="connsiteY2" fmla="*/ 3770242 h 3770242"/>
              <a:gd name="connsiteX3" fmla="*/ 0 w 1802296"/>
              <a:gd name="connsiteY3" fmla="*/ 3505199 h 3770242"/>
              <a:gd name="connsiteX4" fmla="*/ 0 w 1802296"/>
              <a:gd name="connsiteY4" fmla="*/ 0 h 3770242"/>
              <a:gd name="connsiteX0" fmla="*/ 0 w 1802296"/>
              <a:gd name="connsiteY0" fmla="*/ 0 h 3743738"/>
              <a:gd name="connsiteX1" fmla="*/ 1802296 w 1802296"/>
              <a:gd name="connsiteY1" fmla="*/ 331304 h 3743738"/>
              <a:gd name="connsiteX2" fmla="*/ 1497495 w 1802296"/>
              <a:gd name="connsiteY2" fmla="*/ 3743738 h 3743738"/>
              <a:gd name="connsiteX3" fmla="*/ 0 w 1802296"/>
              <a:gd name="connsiteY3" fmla="*/ 3505199 h 3743738"/>
              <a:gd name="connsiteX4" fmla="*/ 0 w 1802296"/>
              <a:gd name="connsiteY4" fmla="*/ 0 h 374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2296" h="3743738">
                <a:moveTo>
                  <a:pt x="0" y="0"/>
                </a:moveTo>
                <a:lnTo>
                  <a:pt x="1802296" y="331304"/>
                </a:lnTo>
                <a:lnTo>
                  <a:pt x="1497495" y="3743738"/>
                </a:lnTo>
                <a:lnTo>
                  <a:pt x="0" y="350519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AE3FC">
                  <a:shade val="30000"/>
                  <a:satMod val="115000"/>
                </a:srgbClr>
              </a:gs>
              <a:gs pos="50000">
                <a:srgbClr val="BAE3FC">
                  <a:shade val="67500"/>
                  <a:satMod val="115000"/>
                </a:srgbClr>
              </a:gs>
              <a:gs pos="100000">
                <a:srgbClr val="BAE3FC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ертикальный свиток 11"/>
          <p:cNvSpPr/>
          <p:nvPr/>
        </p:nvSpPr>
        <p:spPr>
          <a:xfrm>
            <a:off x="4357301" y="4011147"/>
            <a:ext cx="699453" cy="571500"/>
          </a:xfrm>
          <a:prstGeom prst="verticalScroll">
            <a:avLst/>
          </a:prstGeom>
          <a:solidFill>
            <a:srgbClr val="92D050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6-конечная звезда 17"/>
          <p:cNvSpPr/>
          <p:nvPr/>
        </p:nvSpPr>
        <p:spPr>
          <a:xfrm rot="21002339">
            <a:off x="1621779" y="1530836"/>
            <a:ext cx="1369909" cy="1234364"/>
          </a:xfrm>
          <a:prstGeom prst="star6">
            <a:avLst/>
          </a:prstGeom>
          <a:solidFill>
            <a:srgbClr val="F4BA52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перфолента 19"/>
          <p:cNvSpPr/>
          <p:nvPr/>
        </p:nvSpPr>
        <p:spPr>
          <a:xfrm rot="728246">
            <a:off x="6416634" y="2507859"/>
            <a:ext cx="1083467" cy="1003188"/>
          </a:xfrm>
          <a:prstGeom prst="flowChartPunchedTape">
            <a:avLst/>
          </a:prstGeom>
          <a:gradFill flip="none" rotWithShape="1">
            <a:gsLst>
              <a:gs pos="0">
                <a:srgbClr val="F63245">
                  <a:tint val="66000"/>
                  <a:satMod val="160000"/>
                </a:srgbClr>
              </a:gs>
              <a:gs pos="50000">
                <a:srgbClr val="F63245">
                  <a:tint val="44500"/>
                  <a:satMod val="160000"/>
                </a:srgbClr>
              </a:gs>
              <a:gs pos="100000">
                <a:srgbClr val="F63245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Выноска-облако 21"/>
          <p:cNvSpPr/>
          <p:nvPr/>
        </p:nvSpPr>
        <p:spPr>
          <a:xfrm>
            <a:off x="3206883" y="2491348"/>
            <a:ext cx="1295507" cy="871199"/>
          </a:xfrm>
          <a:prstGeom prst="cloudCallout">
            <a:avLst/>
          </a:prstGeom>
          <a:solidFill>
            <a:srgbClr val="00B050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мка 22"/>
          <p:cNvSpPr/>
          <p:nvPr/>
        </p:nvSpPr>
        <p:spPr>
          <a:xfrm>
            <a:off x="4809944" y="2491348"/>
            <a:ext cx="890348" cy="876365"/>
          </a:xfrm>
          <a:prstGeom prst="frame">
            <a:avLst/>
          </a:prstGeom>
          <a:solidFill>
            <a:srgbClr val="00B0F0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Блок-схема: магнитный диск 23"/>
          <p:cNvSpPr/>
          <p:nvPr/>
        </p:nvSpPr>
        <p:spPr>
          <a:xfrm>
            <a:off x="5315636" y="3728904"/>
            <a:ext cx="818109" cy="1067301"/>
          </a:xfrm>
          <a:prstGeom prst="flowChartMagneticDisk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771800" y="188640"/>
            <a:ext cx="4090206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Макет </a:t>
            </a:r>
            <a:r>
              <a:rPr lang="ru-RU" sz="4400" b="1" i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лэпбука</a:t>
            </a:r>
            <a:endParaRPr lang="ru-RU" sz="4400" b="1" i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7" b="11672"/>
          <a:stretch/>
        </p:blipFill>
        <p:spPr>
          <a:xfrm>
            <a:off x="4008556" y="5513438"/>
            <a:ext cx="1883166" cy="1307886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  <a:softEdge rad="63500"/>
          </a:effectLst>
        </p:spPr>
      </p:pic>
      <p:sp>
        <p:nvSpPr>
          <p:cNvPr id="28" name="Трапеция 27"/>
          <p:cNvSpPr/>
          <p:nvPr/>
        </p:nvSpPr>
        <p:spPr>
          <a:xfrm rot="11336143">
            <a:off x="6111395" y="3234956"/>
            <a:ext cx="1558674" cy="400541"/>
          </a:xfrm>
          <a:prstGeom prst="trapezoid">
            <a:avLst/>
          </a:prstGeom>
          <a:solidFill>
            <a:schemeClr val="accent3">
              <a:lumMod val="75000"/>
            </a:schemeClr>
          </a:solidFill>
          <a:scene3d>
            <a:camera prst="perspectiveHeroicExtremeRightFacing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Волна 2"/>
          <p:cNvSpPr/>
          <p:nvPr/>
        </p:nvSpPr>
        <p:spPr>
          <a:xfrm>
            <a:off x="6472600" y="3716549"/>
            <a:ext cx="1150708" cy="914400"/>
          </a:xfrm>
          <a:prstGeom prst="wave">
            <a:avLst/>
          </a:prstGeom>
          <a:solidFill>
            <a:srgbClr val="E5EFFB"/>
          </a:solidFill>
          <a:scene3d>
            <a:camera prst="perspectiveHeroicExtremeRightFacing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Трапеция 28"/>
          <p:cNvSpPr/>
          <p:nvPr/>
        </p:nvSpPr>
        <p:spPr>
          <a:xfrm rot="11336143">
            <a:off x="6111395" y="4279036"/>
            <a:ext cx="1558674" cy="400541"/>
          </a:xfrm>
          <a:prstGeom prst="trapezoid">
            <a:avLst/>
          </a:prstGeom>
          <a:gradFill flip="none" rotWithShape="1">
            <a:gsLst>
              <a:gs pos="0">
                <a:srgbClr val="F63245">
                  <a:shade val="30000"/>
                  <a:satMod val="115000"/>
                </a:srgbClr>
              </a:gs>
              <a:gs pos="50000">
                <a:srgbClr val="F63245">
                  <a:shade val="67500"/>
                  <a:satMod val="115000"/>
                </a:srgbClr>
              </a:gs>
              <a:gs pos="100000">
                <a:srgbClr val="F63245">
                  <a:shade val="100000"/>
                  <a:satMod val="115000"/>
                </a:srgbClr>
              </a:gs>
            </a:gsLst>
            <a:lin ang="5400000" scaled="1"/>
            <a:tileRect/>
          </a:gradFill>
          <a:scene3d>
            <a:camera prst="perspectiveHeroicExtremeRightFacing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несколько документов 5"/>
          <p:cNvSpPr/>
          <p:nvPr/>
        </p:nvSpPr>
        <p:spPr>
          <a:xfrm>
            <a:off x="3377978" y="1553956"/>
            <a:ext cx="1344395" cy="877076"/>
          </a:xfrm>
          <a:prstGeom prst="flowChartMultidocument">
            <a:avLst/>
          </a:prstGeom>
          <a:solidFill>
            <a:srgbClr val="FADEAC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лыбающееся лицо 8"/>
          <p:cNvSpPr/>
          <p:nvPr/>
        </p:nvSpPr>
        <p:spPr>
          <a:xfrm>
            <a:off x="1664828" y="3776018"/>
            <a:ext cx="790994" cy="729020"/>
          </a:xfrm>
          <a:prstGeom prst="smileyFace">
            <a:avLst/>
          </a:prstGeom>
          <a:solidFill>
            <a:srgbClr val="FAD434"/>
          </a:solidFill>
          <a:scene3d>
            <a:camera prst="perspectiveRigh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Трапеция 29"/>
          <p:cNvSpPr/>
          <p:nvPr/>
        </p:nvSpPr>
        <p:spPr>
          <a:xfrm rot="10256060">
            <a:off x="1578504" y="4395896"/>
            <a:ext cx="992999" cy="463827"/>
          </a:xfrm>
          <a:prstGeom prst="trapezoid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ый треугольник 18"/>
          <p:cNvSpPr/>
          <p:nvPr/>
        </p:nvSpPr>
        <p:spPr>
          <a:xfrm rot="4123345">
            <a:off x="3615326" y="3617226"/>
            <a:ext cx="674655" cy="626907"/>
          </a:xfrm>
          <a:prstGeom prst="rtTriangle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ирог 30"/>
          <p:cNvSpPr/>
          <p:nvPr/>
        </p:nvSpPr>
        <p:spPr>
          <a:xfrm rot="18872327">
            <a:off x="3206526" y="3708969"/>
            <a:ext cx="1107030" cy="1036029"/>
          </a:xfrm>
          <a:prstGeom prst="pie">
            <a:avLst/>
          </a:prstGeom>
          <a:gradFill flip="none" rotWithShape="1">
            <a:gsLst>
              <a:gs pos="0">
                <a:srgbClr val="FAD434">
                  <a:shade val="30000"/>
                  <a:satMod val="115000"/>
                </a:srgbClr>
              </a:gs>
              <a:gs pos="50000">
                <a:srgbClr val="FAD434">
                  <a:shade val="67500"/>
                  <a:satMod val="115000"/>
                </a:srgbClr>
              </a:gs>
              <a:gs pos="100000">
                <a:srgbClr val="FAD434">
                  <a:shade val="100000"/>
                  <a:satMod val="115000"/>
                </a:srgbClr>
              </a:gs>
            </a:gsLst>
            <a:lin ang="2700000" scaled="1"/>
            <a:tileRect/>
          </a:gradFill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Сердце 31"/>
          <p:cNvSpPr/>
          <p:nvPr/>
        </p:nvSpPr>
        <p:spPr>
          <a:xfrm>
            <a:off x="4909263" y="1173683"/>
            <a:ext cx="914400" cy="914400"/>
          </a:xfrm>
          <a:prstGeom prst="heart">
            <a:avLst/>
          </a:prstGeom>
          <a:solidFill>
            <a:srgbClr val="E84524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Хорда 32"/>
          <p:cNvSpPr/>
          <p:nvPr/>
        </p:nvSpPr>
        <p:spPr>
          <a:xfrm rot="17605092">
            <a:off x="4920716" y="1506853"/>
            <a:ext cx="914400" cy="914400"/>
          </a:xfrm>
          <a:prstGeom prst="chord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звернутая стрелка 33"/>
          <p:cNvSpPr/>
          <p:nvPr/>
        </p:nvSpPr>
        <p:spPr>
          <a:xfrm>
            <a:off x="2547503" y="3265688"/>
            <a:ext cx="443893" cy="59461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38392"/>
              <a:gd name="adj5" fmla="val 75000"/>
            </a:avLst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Трапеция 34"/>
          <p:cNvSpPr/>
          <p:nvPr/>
        </p:nvSpPr>
        <p:spPr>
          <a:xfrm rot="10256060">
            <a:off x="2429066" y="3803243"/>
            <a:ext cx="540676" cy="991026"/>
          </a:xfrm>
          <a:prstGeom prst="trapezoid">
            <a:avLst/>
          </a:prstGeom>
          <a:solidFill>
            <a:srgbClr val="F63245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ятиугольник 35"/>
          <p:cNvSpPr/>
          <p:nvPr/>
        </p:nvSpPr>
        <p:spPr>
          <a:xfrm rot="16200000">
            <a:off x="1681225" y="2775593"/>
            <a:ext cx="654805" cy="377027"/>
          </a:xfrm>
          <a:prstGeom prst="homePlate">
            <a:avLst/>
          </a:prstGeom>
          <a:solidFill>
            <a:srgbClr val="E5EFFB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ирог 36"/>
          <p:cNvSpPr/>
          <p:nvPr/>
        </p:nvSpPr>
        <p:spPr>
          <a:xfrm rot="18307850">
            <a:off x="1485830" y="2704583"/>
            <a:ext cx="1274335" cy="904985"/>
          </a:xfrm>
          <a:prstGeom prst="pie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13500000" scaled="1"/>
            <a:tileRect/>
          </a:gra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Пятиугольник 37"/>
          <p:cNvSpPr/>
          <p:nvPr/>
        </p:nvSpPr>
        <p:spPr>
          <a:xfrm rot="16200000">
            <a:off x="6688134" y="1416019"/>
            <a:ext cx="780587" cy="473544"/>
          </a:xfrm>
          <a:prstGeom prst="homePlate">
            <a:avLst/>
          </a:prstGeom>
          <a:solidFill>
            <a:srgbClr val="E5EFFB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ирог 38"/>
          <p:cNvSpPr/>
          <p:nvPr/>
        </p:nvSpPr>
        <p:spPr>
          <a:xfrm rot="19286287">
            <a:off x="6526434" y="1641667"/>
            <a:ext cx="998430" cy="836272"/>
          </a:xfrm>
          <a:prstGeom prst="pie">
            <a:avLst/>
          </a:prstGeom>
          <a:gradFill flip="none" rotWithShape="1">
            <a:gsLst>
              <a:gs pos="0">
                <a:srgbClr val="FED08C">
                  <a:shade val="30000"/>
                  <a:satMod val="115000"/>
                </a:srgbClr>
              </a:gs>
              <a:gs pos="50000">
                <a:srgbClr val="FED08C">
                  <a:shade val="67500"/>
                  <a:satMod val="115000"/>
                </a:srgbClr>
              </a:gs>
              <a:gs pos="100000">
                <a:srgbClr val="FED08C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perspectiveLef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Капля 39"/>
          <p:cNvSpPr/>
          <p:nvPr/>
        </p:nvSpPr>
        <p:spPr>
          <a:xfrm rot="18983096">
            <a:off x="5376992" y="3368020"/>
            <a:ext cx="708321" cy="712165"/>
          </a:xfrm>
          <a:prstGeom prst="teardrop">
            <a:avLst/>
          </a:prstGeom>
          <a:solidFill>
            <a:srgbClr val="FED08C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5-конечная звезда 40"/>
          <p:cNvSpPr/>
          <p:nvPr/>
        </p:nvSpPr>
        <p:spPr>
          <a:xfrm>
            <a:off x="4927828" y="2579268"/>
            <a:ext cx="676193" cy="665436"/>
          </a:xfrm>
          <a:prstGeom prst="star5">
            <a:avLst/>
          </a:prstGeom>
          <a:solidFill>
            <a:srgbClr val="F63245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1174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0"/>
            <a:ext cx="9127859" cy="6858000"/>
          </a:xfrm>
          <a:prstGeom prst="rect">
            <a:avLst/>
          </a:prstGeom>
        </p:spPr>
      </p:pic>
      <p:sp>
        <p:nvSpPr>
          <p:cNvPr id="4" name="Блок-схема: внутренняя память 3"/>
          <p:cNvSpPr/>
          <p:nvPr/>
        </p:nvSpPr>
        <p:spPr>
          <a:xfrm>
            <a:off x="142844" y="428604"/>
            <a:ext cx="8437647" cy="4329224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1250 w 10000"/>
              <a:gd name="connsiteY0" fmla="*/ 0 h 10000"/>
              <a:gd name="connsiteX1" fmla="*/ 1250 w 10000"/>
              <a:gd name="connsiteY1" fmla="*/ 10000 h 10000"/>
              <a:gd name="connsiteX2" fmla="*/ 0 w 10000"/>
              <a:gd name="connsiteY2" fmla="*/ 1250 h 10000"/>
              <a:gd name="connsiteX3" fmla="*/ 10000 w 10000"/>
              <a:gd name="connsiteY3" fmla="*/ 125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613 w 10613"/>
              <a:gd name="connsiteY0" fmla="*/ 98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613 w 10613"/>
              <a:gd name="connsiteY4" fmla="*/ 98 h 10098"/>
              <a:gd name="connsiteX0" fmla="*/ 1863 w 10613"/>
              <a:gd name="connsiteY0" fmla="*/ 98 h 10098"/>
              <a:gd name="connsiteX1" fmla="*/ 1863 w 10613"/>
              <a:gd name="connsiteY1" fmla="*/ 10098 h 10098"/>
              <a:gd name="connsiteX2" fmla="*/ 613 w 10613"/>
              <a:gd name="connsiteY2" fmla="*/ 1348 h 10098"/>
              <a:gd name="connsiteX3" fmla="*/ 10613 w 10613"/>
              <a:gd name="connsiteY3" fmla="*/ 1348 h 10098"/>
              <a:gd name="connsiteX0" fmla="*/ 0 w 10613"/>
              <a:gd name="connsiteY0" fmla="*/ 0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0 w 10613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10718 w 10718"/>
              <a:gd name="connsiteY3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2642 w 10718"/>
              <a:gd name="connsiteY3" fmla="*/ 1485 h 10098"/>
              <a:gd name="connsiteX4" fmla="*/ 10718 w 10718"/>
              <a:gd name="connsiteY4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00 w 10700"/>
              <a:gd name="connsiteY0" fmla="*/ 98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700 w 10700"/>
              <a:gd name="connsiteY4" fmla="*/ 98 h 10098"/>
              <a:gd name="connsiteX0" fmla="*/ 1950 w 10700"/>
              <a:gd name="connsiteY0" fmla="*/ 98 h 10098"/>
              <a:gd name="connsiteX1" fmla="*/ 1950 w 10700"/>
              <a:gd name="connsiteY1" fmla="*/ 10098 h 10098"/>
              <a:gd name="connsiteX2" fmla="*/ 0 w 10700"/>
              <a:gd name="connsiteY2" fmla="*/ 1054 h 10098"/>
              <a:gd name="connsiteX3" fmla="*/ 2624 w 10700"/>
              <a:gd name="connsiteY3" fmla="*/ 1485 h 10098"/>
              <a:gd name="connsiteX4" fmla="*/ 10700 w 10700"/>
              <a:gd name="connsiteY4" fmla="*/ 1348 h 10098"/>
              <a:gd name="connsiteX0" fmla="*/ 87 w 10700"/>
              <a:gd name="connsiteY0" fmla="*/ 0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87 w 10700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1897 w 10647"/>
              <a:gd name="connsiteY0" fmla="*/ 98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234 w 10647"/>
              <a:gd name="connsiteY0" fmla="*/ 196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58 w 10658"/>
              <a:gd name="connsiteY0" fmla="*/ 130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658 w 10658"/>
              <a:gd name="connsiteY4" fmla="*/ 130 h 10130"/>
              <a:gd name="connsiteX0" fmla="*/ 0 w 10658"/>
              <a:gd name="connsiteY0" fmla="*/ 0 h 10130"/>
              <a:gd name="connsiteX1" fmla="*/ 1908 w 10658"/>
              <a:gd name="connsiteY1" fmla="*/ 10130 h 10130"/>
              <a:gd name="connsiteX2" fmla="*/ 11 w 10658"/>
              <a:gd name="connsiteY2" fmla="*/ 172 h 10130"/>
              <a:gd name="connsiteX3" fmla="*/ 2582 w 10658"/>
              <a:gd name="connsiteY3" fmla="*/ 1517 h 10130"/>
              <a:gd name="connsiteX4" fmla="*/ 10658 w 10658"/>
              <a:gd name="connsiteY4" fmla="*/ 1380 h 10130"/>
              <a:gd name="connsiteX0" fmla="*/ 45 w 10658"/>
              <a:gd name="connsiteY0" fmla="*/ 32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45 w 10658"/>
              <a:gd name="connsiteY4" fmla="*/ 32 h 10130"/>
              <a:gd name="connsiteX0" fmla="*/ 658 w 10658"/>
              <a:gd name="connsiteY0" fmla="*/ 130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658 w 10658"/>
              <a:gd name="connsiteY3" fmla="*/ 10130 h 10326"/>
              <a:gd name="connsiteX4" fmla="*/ 658 w 10658"/>
              <a:gd name="connsiteY4" fmla="*/ 130 h 10326"/>
              <a:gd name="connsiteX0" fmla="*/ 0 w 10658"/>
              <a:gd name="connsiteY0" fmla="*/ 0 h 10326"/>
              <a:gd name="connsiteX1" fmla="*/ 1908 w 10658"/>
              <a:gd name="connsiteY1" fmla="*/ 10130 h 10326"/>
              <a:gd name="connsiteX2" fmla="*/ 11 w 10658"/>
              <a:gd name="connsiteY2" fmla="*/ 172 h 10326"/>
              <a:gd name="connsiteX3" fmla="*/ 2582 w 10658"/>
              <a:gd name="connsiteY3" fmla="*/ 1517 h 10326"/>
              <a:gd name="connsiteX4" fmla="*/ 10658 w 10658"/>
              <a:gd name="connsiteY4" fmla="*/ 1380 h 10326"/>
              <a:gd name="connsiteX0" fmla="*/ 45 w 10658"/>
              <a:gd name="connsiteY0" fmla="*/ 32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500 w 10658"/>
              <a:gd name="connsiteY3" fmla="*/ 10326 h 10326"/>
              <a:gd name="connsiteX4" fmla="*/ 45 w 10658"/>
              <a:gd name="connsiteY4" fmla="*/ 32 h 10326"/>
              <a:gd name="connsiteX0" fmla="*/ 658 w 10658"/>
              <a:gd name="connsiteY0" fmla="*/ 130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58 w 10658"/>
              <a:gd name="connsiteY3" fmla="*/ 10130 h 10195"/>
              <a:gd name="connsiteX4" fmla="*/ 658 w 10658"/>
              <a:gd name="connsiteY4" fmla="*/ 130 h 10195"/>
              <a:gd name="connsiteX0" fmla="*/ 0 w 10658"/>
              <a:gd name="connsiteY0" fmla="*/ 0 h 10195"/>
              <a:gd name="connsiteX1" fmla="*/ 1908 w 10658"/>
              <a:gd name="connsiteY1" fmla="*/ 10130 h 10195"/>
              <a:gd name="connsiteX2" fmla="*/ 11 w 10658"/>
              <a:gd name="connsiteY2" fmla="*/ 172 h 10195"/>
              <a:gd name="connsiteX3" fmla="*/ 2582 w 10658"/>
              <a:gd name="connsiteY3" fmla="*/ 1517 h 10195"/>
              <a:gd name="connsiteX4" fmla="*/ 10658 w 10658"/>
              <a:gd name="connsiteY4" fmla="*/ 1380 h 10195"/>
              <a:gd name="connsiteX0" fmla="*/ 45 w 10658"/>
              <a:gd name="connsiteY0" fmla="*/ 32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75 w 10658"/>
              <a:gd name="connsiteY3" fmla="*/ 10195 h 10195"/>
              <a:gd name="connsiteX4" fmla="*/ 45 w 10658"/>
              <a:gd name="connsiteY4" fmla="*/ 32 h 10195"/>
              <a:gd name="connsiteX0" fmla="*/ 658 w 10658"/>
              <a:gd name="connsiteY0" fmla="*/ 130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58 w 10658"/>
              <a:gd name="connsiteY3" fmla="*/ 10130 h 10195"/>
              <a:gd name="connsiteX4" fmla="*/ 658 w 10658"/>
              <a:gd name="connsiteY4" fmla="*/ 130 h 10195"/>
              <a:gd name="connsiteX0" fmla="*/ 0 w 10658"/>
              <a:gd name="connsiteY0" fmla="*/ 0 h 10195"/>
              <a:gd name="connsiteX1" fmla="*/ 1908 w 10658"/>
              <a:gd name="connsiteY1" fmla="*/ 10130 h 10195"/>
              <a:gd name="connsiteX2" fmla="*/ 11 w 10658"/>
              <a:gd name="connsiteY2" fmla="*/ 172 h 10195"/>
              <a:gd name="connsiteX3" fmla="*/ 2549 w 10658"/>
              <a:gd name="connsiteY3" fmla="*/ 2048 h 10195"/>
              <a:gd name="connsiteX4" fmla="*/ 10658 w 10658"/>
              <a:gd name="connsiteY4" fmla="*/ 1380 h 10195"/>
              <a:gd name="connsiteX0" fmla="*/ 45 w 10658"/>
              <a:gd name="connsiteY0" fmla="*/ 32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75 w 10658"/>
              <a:gd name="connsiteY3" fmla="*/ 10195 h 10195"/>
              <a:gd name="connsiteX4" fmla="*/ 45 w 10658"/>
              <a:gd name="connsiteY4" fmla="*/ 32 h 1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58" h="10195" stroke="0" extrusionOk="0">
                <a:moveTo>
                  <a:pt x="658" y="130"/>
                </a:moveTo>
                <a:lnTo>
                  <a:pt x="10658" y="130"/>
                </a:lnTo>
                <a:lnTo>
                  <a:pt x="10658" y="10130"/>
                </a:lnTo>
                <a:lnTo>
                  <a:pt x="658" y="10130"/>
                </a:lnTo>
                <a:lnTo>
                  <a:pt x="658" y="130"/>
                </a:lnTo>
                <a:close/>
              </a:path>
              <a:path w="10658" h="10195" fill="none" extrusionOk="0">
                <a:moveTo>
                  <a:pt x="0" y="0"/>
                </a:moveTo>
                <a:lnTo>
                  <a:pt x="1908" y="10130"/>
                </a:lnTo>
                <a:moveTo>
                  <a:pt x="11" y="172"/>
                </a:moveTo>
                <a:lnTo>
                  <a:pt x="2549" y="2048"/>
                </a:lnTo>
                <a:lnTo>
                  <a:pt x="10658" y="1380"/>
                </a:lnTo>
              </a:path>
              <a:path w="10658" h="10195" fill="none">
                <a:moveTo>
                  <a:pt x="45" y="32"/>
                </a:moveTo>
                <a:lnTo>
                  <a:pt x="10658" y="130"/>
                </a:lnTo>
                <a:lnTo>
                  <a:pt x="10658" y="10130"/>
                </a:lnTo>
                <a:lnTo>
                  <a:pt x="675" y="10195"/>
                </a:lnTo>
                <a:cubicBezTo>
                  <a:pt x="471" y="6829"/>
                  <a:pt x="249" y="3398"/>
                  <a:pt x="45" y="32"/>
                </a:cubicBezTo>
                <a:close/>
              </a:path>
            </a:pathLst>
          </a:custGeom>
          <a:gradFill flip="none" rotWithShape="1">
            <a:gsLst>
              <a:gs pos="0">
                <a:srgbClr val="C3DBF5">
                  <a:shade val="30000"/>
                  <a:satMod val="115000"/>
                </a:srgbClr>
              </a:gs>
              <a:gs pos="50000">
                <a:srgbClr val="C3DBF5">
                  <a:shade val="67500"/>
                  <a:satMod val="115000"/>
                </a:srgbClr>
              </a:gs>
              <a:gs pos="100000">
                <a:srgbClr val="C3DBF5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bliqueTopRigh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0"/>
            <a:ext cx="2592288" cy="1579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4BA5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5555" r="8750" b="4445"/>
          <a:stretch/>
        </p:blipFill>
        <p:spPr>
          <a:xfrm>
            <a:off x="6552283" y="2217359"/>
            <a:ext cx="1929473" cy="2480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8" r="4795"/>
          <a:stretch/>
        </p:blipFill>
        <p:spPr>
          <a:xfrm rot="5400000">
            <a:off x="4171775" y="3625274"/>
            <a:ext cx="1473690" cy="2354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4BA5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/>
          <a:srcRect r="52051"/>
          <a:stretch/>
        </p:blipFill>
        <p:spPr>
          <a:xfrm rot="16200000">
            <a:off x="3747236" y="1548855"/>
            <a:ext cx="2746637" cy="21017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181760"/>
            <a:ext cx="2728711" cy="37935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4BA5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7" b="11672"/>
          <a:stretch/>
        </p:blipFill>
        <p:spPr>
          <a:xfrm>
            <a:off x="7479681" y="4826350"/>
            <a:ext cx="1507846" cy="1118235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  <a:softEdge rad="63500"/>
          </a:effectLst>
        </p:spPr>
      </p:pic>
      <p:sp>
        <p:nvSpPr>
          <p:cNvPr id="3" name="TextBox 2"/>
          <p:cNvSpPr txBox="1"/>
          <p:nvPr/>
        </p:nvSpPr>
        <p:spPr>
          <a:xfrm>
            <a:off x="1403648" y="548680"/>
            <a:ext cx="4783917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Оформляем </a:t>
            </a:r>
            <a:r>
              <a:rPr lang="ru-RU" sz="4400" b="1" i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лэпбук</a:t>
            </a:r>
            <a:endParaRPr lang="ru-RU" sz="4400" b="1" i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484784"/>
            <a:ext cx="263434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кармашки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конверты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книжки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3600" b="1" dirty="0">
                <a:solidFill>
                  <a:srgbClr val="002060"/>
                </a:solidFill>
                <a:latin typeface="Monotype Corsiva" pitchFamily="66" charset="0"/>
              </a:rPr>
              <a:t>в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ращающиеся круги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блокноты</a:t>
            </a:r>
          </a:p>
          <a:p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" r="6923" b="7551"/>
          <a:stretch/>
        </p:blipFill>
        <p:spPr>
          <a:xfrm>
            <a:off x="6737586" y="2953930"/>
            <a:ext cx="1758363" cy="17166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4BA5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052736"/>
            <a:ext cx="2586207" cy="18685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556792"/>
            <a:ext cx="3180129" cy="1448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4BA5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501008"/>
            <a:ext cx="3242118" cy="15718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4BA5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132856"/>
            <a:ext cx="2592288" cy="3164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482539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5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25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750"/>
                            </p:stCondLst>
                            <p:childTnLst>
                              <p:par>
                                <p:cTn id="34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6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500"/>
                            </p:stCondLst>
                            <p:childTnLst>
                              <p:par>
                                <p:cTn id="38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0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250"/>
                            </p:stCondLst>
                            <p:childTnLst>
                              <p:par>
                                <p:cTn id="42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4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0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3500"/>
                            </p:stCondLst>
                            <p:childTnLst>
                              <p:par>
                                <p:cTn id="56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8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250"/>
                            </p:stCondLst>
                            <p:childTnLst>
                              <p:par>
                                <p:cTn id="60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62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7000"/>
                            </p:stCondLst>
                            <p:childTnLst>
                              <p:par>
                                <p:cTn id="64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66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" y="0"/>
            <a:ext cx="902431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68144" y="260648"/>
            <a:ext cx="237102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203184"/>
                </a:solidFill>
              </a:rPr>
              <a:t>                            </a:t>
            </a:r>
            <a:r>
              <a:rPr lang="ru-RU" sz="4400" b="1" dirty="0" smtClean="0">
                <a:solidFill>
                  <a:srgbClr val="203184"/>
                </a:solidFill>
              </a:rPr>
              <a:t>ЛЭПБУК</a:t>
            </a:r>
          </a:p>
          <a:p>
            <a:pPr algn="ctr"/>
            <a:r>
              <a:rPr lang="ru-RU" sz="4400" b="1" dirty="0" smtClean="0">
                <a:solidFill>
                  <a:srgbClr val="203184"/>
                </a:solidFill>
              </a:rPr>
              <a:t> «</a:t>
            </a:r>
            <a:r>
              <a:rPr lang="ru-RU" sz="4400" b="1" dirty="0" smtClean="0">
                <a:solidFill>
                  <a:srgbClr val="203184"/>
                </a:solidFill>
              </a:rPr>
              <a:t>Зима</a:t>
            </a:r>
            <a:r>
              <a:rPr lang="ru-RU" sz="4400" b="1" dirty="0" smtClean="0">
                <a:solidFill>
                  <a:srgbClr val="203184"/>
                </a:solidFill>
              </a:rPr>
              <a:t>»</a:t>
            </a:r>
            <a:endParaRPr lang="ru-RU" sz="4400" b="1" dirty="0">
              <a:solidFill>
                <a:srgbClr val="203184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48" y="3013052"/>
            <a:ext cx="5686717" cy="35122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43" y="80009"/>
            <a:ext cx="3991684" cy="378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878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7" y="0"/>
            <a:ext cx="5938019" cy="33408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1697" y="366258"/>
            <a:ext cx="3682303" cy="59492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431" y="3340898"/>
            <a:ext cx="5505165" cy="336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65827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17" y="797"/>
            <a:ext cx="5809658" cy="34246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3212976"/>
            <a:ext cx="5771457" cy="361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78196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" y="0"/>
            <a:ext cx="9024315" cy="6858000"/>
          </a:xfrm>
          <a:prstGeom prst="rect">
            <a:avLst/>
          </a:prstGeom>
        </p:spPr>
      </p:pic>
      <p:sp>
        <p:nvSpPr>
          <p:cNvPr id="3" name="Блок-схема: документ 2"/>
          <p:cNvSpPr/>
          <p:nvPr/>
        </p:nvSpPr>
        <p:spPr>
          <a:xfrm>
            <a:off x="2272720" y="261718"/>
            <a:ext cx="6261679" cy="606216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3986"/>
              <a:gd name="connsiteY0" fmla="*/ 0 h 21752"/>
              <a:gd name="connsiteX1" fmla="*/ 23986 w 23986"/>
              <a:gd name="connsiteY1" fmla="*/ 428 h 21752"/>
              <a:gd name="connsiteX2" fmla="*/ 23986 w 23986"/>
              <a:gd name="connsiteY2" fmla="*/ 17750 h 21752"/>
              <a:gd name="connsiteX3" fmla="*/ 2386 w 23986"/>
              <a:gd name="connsiteY3" fmla="*/ 20600 h 21752"/>
              <a:gd name="connsiteX4" fmla="*/ 0 w 23986"/>
              <a:gd name="connsiteY4" fmla="*/ 0 h 21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86" h="21752">
                <a:moveTo>
                  <a:pt x="0" y="0"/>
                </a:moveTo>
                <a:lnTo>
                  <a:pt x="23986" y="428"/>
                </a:lnTo>
                <a:lnTo>
                  <a:pt x="23986" y="17750"/>
                </a:lnTo>
                <a:cubicBezTo>
                  <a:pt x="13186" y="17750"/>
                  <a:pt x="13186" y="24350"/>
                  <a:pt x="2386" y="20600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E5EFFB">
                  <a:shade val="30000"/>
                  <a:satMod val="115000"/>
                </a:srgbClr>
              </a:gs>
              <a:gs pos="50000">
                <a:srgbClr val="E5EFFB">
                  <a:shade val="67500"/>
                  <a:satMod val="115000"/>
                </a:srgbClr>
              </a:gs>
              <a:gs pos="100000">
                <a:srgbClr val="E5EFFB">
                  <a:shade val="100000"/>
                  <a:satMod val="115000"/>
                </a:srgbClr>
              </a:gs>
            </a:gsLst>
            <a:lin ang="13500000" scaled="1"/>
            <a:tileRect/>
          </a:gradFill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ru-RU" sz="14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6" y="261718"/>
            <a:ext cx="57912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400" dirty="0" smtClean="0"/>
              <a:t>                </a:t>
            </a: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Что такое </a:t>
            </a:r>
            <a:r>
              <a:rPr lang="ru-RU" sz="4000" b="1" dirty="0" err="1" smtClean="0">
                <a:solidFill>
                  <a:srgbClr val="C00000"/>
                </a:solidFill>
                <a:latin typeface="Monotype Corsiva" pitchFamily="66" charset="0"/>
              </a:rPr>
              <a:t>лэпбук</a:t>
            </a: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?</a:t>
            </a:r>
          </a:p>
          <a:p>
            <a:pPr algn="ctr" fontAlgn="base"/>
            <a:r>
              <a:rPr lang="ru-RU" sz="4000" b="1" i="1" dirty="0" smtClean="0">
                <a:solidFill>
                  <a:srgbClr val="C00000"/>
                </a:solidFill>
                <a:latin typeface="Monotype Corsiva" pitchFamily="66" charset="0"/>
              </a:rPr>
              <a:t>  </a:t>
            </a:r>
            <a:r>
              <a:rPr lang="ru-RU" sz="4000" b="1" i="1" dirty="0" err="1" smtClean="0">
                <a:solidFill>
                  <a:srgbClr val="C00000"/>
                </a:solidFill>
                <a:latin typeface="Monotype Corsiva" pitchFamily="66" charset="0"/>
              </a:rPr>
              <a:t>Лэпбук</a:t>
            </a:r>
            <a:r>
              <a:rPr lang="ru-RU" sz="4000" b="1" i="1" dirty="0">
                <a:solidFill>
                  <a:srgbClr val="C00000"/>
                </a:solidFill>
                <a:latin typeface="Monotype Corsiva" pitchFamily="66" charset="0"/>
              </a:rPr>
              <a:t> 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- интерактивная,  тематическая папка</a:t>
            </a:r>
            <a:endParaRPr lang="ru-RU" sz="40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fontAlgn="base"/>
            <a:endParaRPr lang="ru-RU" sz="24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fontAlgn="base"/>
            <a:endParaRPr lang="ru-RU" sz="24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fontAlgn="base"/>
            <a:endParaRPr lang="ru-RU" sz="24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fontAlgn="base"/>
            <a:endParaRPr lang="ru-RU" sz="24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 </a:t>
            </a:r>
          </a:p>
          <a:p>
            <a:pPr algn="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 </a:t>
            </a: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fontAlgn="base"/>
            <a:endParaRPr lang="ru-RU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fontAlgn="base"/>
            <a:endParaRPr lang="ru-RU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fontAlgn="base"/>
            <a:endParaRPr lang="ru-RU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5301208"/>
            <a:ext cx="2162175" cy="125759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348880"/>
            <a:ext cx="5232647" cy="2178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perspectiveContrastingRightFacing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7" b="11672"/>
          <a:stretch/>
        </p:blipFill>
        <p:spPr>
          <a:xfrm>
            <a:off x="7164288" y="5445224"/>
            <a:ext cx="1524000" cy="1058440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489" y="2204864"/>
            <a:ext cx="2603511" cy="27725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708920"/>
            <a:ext cx="4475572" cy="2500007"/>
          </a:xfrm>
          <a:prstGeom prst="rect">
            <a:avLst/>
          </a:prstGeom>
          <a:ln w="190500" cap="sq">
            <a:solidFill>
              <a:srgbClr val="222C8E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divot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10687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" y="0"/>
            <a:ext cx="9127859" cy="6858000"/>
          </a:xfrm>
          <a:prstGeom prst="rect">
            <a:avLst/>
          </a:prstGeom>
        </p:spPr>
      </p:pic>
      <p:sp>
        <p:nvSpPr>
          <p:cNvPr id="4" name="Блок-схема: внутренняя память 3"/>
          <p:cNvSpPr/>
          <p:nvPr/>
        </p:nvSpPr>
        <p:spPr>
          <a:xfrm>
            <a:off x="467544" y="270376"/>
            <a:ext cx="8143055" cy="517484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1250 w 10000"/>
              <a:gd name="connsiteY0" fmla="*/ 0 h 10000"/>
              <a:gd name="connsiteX1" fmla="*/ 1250 w 10000"/>
              <a:gd name="connsiteY1" fmla="*/ 10000 h 10000"/>
              <a:gd name="connsiteX2" fmla="*/ 0 w 10000"/>
              <a:gd name="connsiteY2" fmla="*/ 1250 h 10000"/>
              <a:gd name="connsiteX3" fmla="*/ 10000 w 10000"/>
              <a:gd name="connsiteY3" fmla="*/ 125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613 w 10613"/>
              <a:gd name="connsiteY0" fmla="*/ 98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613 w 10613"/>
              <a:gd name="connsiteY4" fmla="*/ 98 h 10098"/>
              <a:gd name="connsiteX0" fmla="*/ 1863 w 10613"/>
              <a:gd name="connsiteY0" fmla="*/ 98 h 10098"/>
              <a:gd name="connsiteX1" fmla="*/ 1863 w 10613"/>
              <a:gd name="connsiteY1" fmla="*/ 10098 h 10098"/>
              <a:gd name="connsiteX2" fmla="*/ 613 w 10613"/>
              <a:gd name="connsiteY2" fmla="*/ 1348 h 10098"/>
              <a:gd name="connsiteX3" fmla="*/ 10613 w 10613"/>
              <a:gd name="connsiteY3" fmla="*/ 1348 h 10098"/>
              <a:gd name="connsiteX0" fmla="*/ 0 w 10613"/>
              <a:gd name="connsiteY0" fmla="*/ 0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0 w 10613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10718 w 10718"/>
              <a:gd name="connsiteY3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2642 w 10718"/>
              <a:gd name="connsiteY3" fmla="*/ 1485 h 10098"/>
              <a:gd name="connsiteX4" fmla="*/ 10718 w 10718"/>
              <a:gd name="connsiteY4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00 w 10700"/>
              <a:gd name="connsiteY0" fmla="*/ 98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700 w 10700"/>
              <a:gd name="connsiteY4" fmla="*/ 98 h 10098"/>
              <a:gd name="connsiteX0" fmla="*/ 1950 w 10700"/>
              <a:gd name="connsiteY0" fmla="*/ 98 h 10098"/>
              <a:gd name="connsiteX1" fmla="*/ 1950 w 10700"/>
              <a:gd name="connsiteY1" fmla="*/ 10098 h 10098"/>
              <a:gd name="connsiteX2" fmla="*/ 0 w 10700"/>
              <a:gd name="connsiteY2" fmla="*/ 1054 h 10098"/>
              <a:gd name="connsiteX3" fmla="*/ 2624 w 10700"/>
              <a:gd name="connsiteY3" fmla="*/ 1485 h 10098"/>
              <a:gd name="connsiteX4" fmla="*/ 10700 w 10700"/>
              <a:gd name="connsiteY4" fmla="*/ 1348 h 10098"/>
              <a:gd name="connsiteX0" fmla="*/ 87 w 10700"/>
              <a:gd name="connsiteY0" fmla="*/ 0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87 w 10700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1897 w 10647"/>
              <a:gd name="connsiteY0" fmla="*/ 98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234 w 10647"/>
              <a:gd name="connsiteY0" fmla="*/ 196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58 w 10658"/>
              <a:gd name="connsiteY0" fmla="*/ 130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658 w 10658"/>
              <a:gd name="connsiteY4" fmla="*/ 130 h 10130"/>
              <a:gd name="connsiteX0" fmla="*/ 0 w 10658"/>
              <a:gd name="connsiteY0" fmla="*/ 0 h 10130"/>
              <a:gd name="connsiteX1" fmla="*/ 1908 w 10658"/>
              <a:gd name="connsiteY1" fmla="*/ 10130 h 10130"/>
              <a:gd name="connsiteX2" fmla="*/ 11 w 10658"/>
              <a:gd name="connsiteY2" fmla="*/ 172 h 10130"/>
              <a:gd name="connsiteX3" fmla="*/ 2582 w 10658"/>
              <a:gd name="connsiteY3" fmla="*/ 1517 h 10130"/>
              <a:gd name="connsiteX4" fmla="*/ 10658 w 10658"/>
              <a:gd name="connsiteY4" fmla="*/ 1380 h 10130"/>
              <a:gd name="connsiteX0" fmla="*/ 45 w 10658"/>
              <a:gd name="connsiteY0" fmla="*/ 32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45 w 10658"/>
              <a:gd name="connsiteY4" fmla="*/ 32 h 10130"/>
              <a:gd name="connsiteX0" fmla="*/ 658 w 10658"/>
              <a:gd name="connsiteY0" fmla="*/ 130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658 w 10658"/>
              <a:gd name="connsiteY3" fmla="*/ 10130 h 10326"/>
              <a:gd name="connsiteX4" fmla="*/ 658 w 10658"/>
              <a:gd name="connsiteY4" fmla="*/ 130 h 10326"/>
              <a:gd name="connsiteX0" fmla="*/ 0 w 10658"/>
              <a:gd name="connsiteY0" fmla="*/ 0 h 10326"/>
              <a:gd name="connsiteX1" fmla="*/ 1908 w 10658"/>
              <a:gd name="connsiteY1" fmla="*/ 10130 h 10326"/>
              <a:gd name="connsiteX2" fmla="*/ 11 w 10658"/>
              <a:gd name="connsiteY2" fmla="*/ 172 h 10326"/>
              <a:gd name="connsiteX3" fmla="*/ 2582 w 10658"/>
              <a:gd name="connsiteY3" fmla="*/ 1517 h 10326"/>
              <a:gd name="connsiteX4" fmla="*/ 10658 w 10658"/>
              <a:gd name="connsiteY4" fmla="*/ 1380 h 10326"/>
              <a:gd name="connsiteX0" fmla="*/ 45 w 10658"/>
              <a:gd name="connsiteY0" fmla="*/ 32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500 w 10658"/>
              <a:gd name="connsiteY3" fmla="*/ 10326 h 10326"/>
              <a:gd name="connsiteX4" fmla="*/ 45 w 10658"/>
              <a:gd name="connsiteY4" fmla="*/ 32 h 10326"/>
              <a:gd name="connsiteX0" fmla="*/ 658 w 10658"/>
              <a:gd name="connsiteY0" fmla="*/ 130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58 w 10658"/>
              <a:gd name="connsiteY3" fmla="*/ 10130 h 10195"/>
              <a:gd name="connsiteX4" fmla="*/ 658 w 10658"/>
              <a:gd name="connsiteY4" fmla="*/ 130 h 10195"/>
              <a:gd name="connsiteX0" fmla="*/ 0 w 10658"/>
              <a:gd name="connsiteY0" fmla="*/ 0 h 10195"/>
              <a:gd name="connsiteX1" fmla="*/ 1908 w 10658"/>
              <a:gd name="connsiteY1" fmla="*/ 10130 h 10195"/>
              <a:gd name="connsiteX2" fmla="*/ 11 w 10658"/>
              <a:gd name="connsiteY2" fmla="*/ 172 h 10195"/>
              <a:gd name="connsiteX3" fmla="*/ 2582 w 10658"/>
              <a:gd name="connsiteY3" fmla="*/ 1517 h 10195"/>
              <a:gd name="connsiteX4" fmla="*/ 10658 w 10658"/>
              <a:gd name="connsiteY4" fmla="*/ 1380 h 10195"/>
              <a:gd name="connsiteX0" fmla="*/ 45 w 10658"/>
              <a:gd name="connsiteY0" fmla="*/ 32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75 w 10658"/>
              <a:gd name="connsiteY3" fmla="*/ 10195 h 10195"/>
              <a:gd name="connsiteX4" fmla="*/ 45 w 10658"/>
              <a:gd name="connsiteY4" fmla="*/ 32 h 10195"/>
              <a:gd name="connsiteX0" fmla="*/ 658 w 10658"/>
              <a:gd name="connsiteY0" fmla="*/ 130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58 w 10658"/>
              <a:gd name="connsiteY3" fmla="*/ 10130 h 10195"/>
              <a:gd name="connsiteX4" fmla="*/ 658 w 10658"/>
              <a:gd name="connsiteY4" fmla="*/ 130 h 10195"/>
              <a:gd name="connsiteX0" fmla="*/ 0 w 10658"/>
              <a:gd name="connsiteY0" fmla="*/ 0 h 10195"/>
              <a:gd name="connsiteX1" fmla="*/ 1908 w 10658"/>
              <a:gd name="connsiteY1" fmla="*/ 10130 h 10195"/>
              <a:gd name="connsiteX2" fmla="*/ 11 w 10658"/>
              <a:gd name="connsiteY2" fmla="*/ 172 h 10195"/>
              <a:gd name="connsiteX3" fmla="*/ 2549 w 10658"/>
              <a:gd name="connsiteY3" fmla="*/ 2048 h 10195"/>
              <a:gd name="connsiteX4" fmla="*/ 10658 w 10658"/>
              <a:gd name="connsiteY4" fmla="*/ 1380 h 10195"/>
              <a:gd name="connsiteX0" fmla="*/ 45 w 10658"/>
              <a:gd name="connsiteY0" fmla="*/ 32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75 w 10658"/>
              <a:gd name="connsiteY3" fmla="*/ 10195 h 10195"/>
              <a:gd name="connsiteX4" fmla="*/ 45 w 10658"/>
              <a:gd name="connsiteY4" fmla="*/ 32 h 1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58" h="10195" stroke="0" extrusionOk="0">
                <a:moveTo>
                  <a:pt x="658" y="130"/>
                </a:moveTo>
                <a:lnTo>
                  <a:pt x="10658" y="130"/>
                </a:lnTo>
                <a:lnTo>
                  <a:pt x="10658" y="10130"/>
                </a:lnTo>
                <a:lnTo>
                  <a:pt x="658" y="10130"/>
                </a:lnTo>
                <a:lnTo>
                  <a:pt x="658" y="130"/>
                </a:lnTo>
                <a:close/>
              </a:path>
              <a:path w="10658" h="10195" fill="none" extrusionOk="0">
                <a:moveTo>
                  <a:pt x="0" y="0"/>
                </a:moveTo>
                <a:lnTo>
                  <a:pt x="1908" y="10130"/>
                </a:lnTo>
                <a:moveTo>
                  <a:pt x="11" y="172"/>
                </a:moveTo>
                <a:lnTo>
                  <a:pt x="2549" y="2048"/>
                </a:lnTo>
                <a:lnTo>
                  <a:pt x="10658" y="1380"/>
                </a:lnTo>
              </a:path>
              <a:path w="10658" h="10195" fill="none">
                <a:moveTo>
                  <a:pt x="45" y="32"/>
                </a:moveTo>
                <a:lnTo>
                  <a:pt x="10658" y="130"/>
                </a:lnTo>
                <a:lnTo>
                  <a:pt x="10658" y="10130"/>
                </a:lnTo>
                <a:lnTo>
                  <a:pt x="675" y="10195"/>
                </a:lnTo>
                <a:cubicBezTo>
                  <a:pt x="471" y="6829"/>
                  <a:pt x="249" y="3398"/>
                  <a:pt x="45" y="32"/>
                </a:cubicBezTo>
                <a:close/>
              </a:path>
            </a:pathLst>
          </a:custGeom>
          <a:gradFill flip="none" rotWithShape="1">
            <a:gsLst>
              <a:gs pos="0">
                <a:srgbClr val="C3DBF5">
                  <a:shade val="30000"/>
                  <a:satMod val="115000"/>
                </a:srgbClr>
              </a:gs>
              <a:gs pos="50000">
                <a:srgbClr val="C3DBF5">
                  <a:shade val="67500"/>
                  <a:satMod val="115000"/>
                </a:srgbClr>
              </a:gs>
              <a:gs pos="100000">
                <a:srgbClr val="C3DBF5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bliqueTopRigh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 flipH="1">
            <a:off x="611560" y="620688"/>
            <a:ext cx="633670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endParaRPr lang="ru-RU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r>
              <a:rPr lang="ru-RU" sz="4400" b="1" i="1" dirty="0" smtClean="0"/>
              <a:t>отличный способ выполнить самостоятельную исследовательскую работу, и форма представления итогов проекта.</a:t>
            </a:r>
          </a:p>
          <a:p>
            <a:pPr algn="ctr"/>
            <a:endParaRPr lang="ru-RU" sz="4000" b="1" i="1" dirty="0">
              <a:solidFill>
                <a:srgbClr val="203184"/>
              </a:solidFill>
              <a:latin typeface="Monotype Corsiva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7" b="11672"/>
          <a:stretch/>
        </p:blipFill>
        <p:spPr>
          <a:xfrm>
            <a:off x="7543800" y="4831878"/>
            <a:ext cx="1524000" cy="1153218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  <a:softEdge rad="63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7" b="11672"/>
          <a:stretch/>
        </p:blipFill>
        <p:spPr>
          <a:xfrm>
            <a:off x="7573829" y="4800600"/>
            <a:ext cx="1524000" cy="1153218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  <a:softEdge rad="63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412776"/>
            <a:ext cx="3196704" cy="328804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8" name="TextBox 7"/>
          <p:cNvSpPr txBox="1"/>
          <p:nvPr/>
        </p:nvSpPr>
        <p:spPr>
          <a:xfrm>
            <a:off x="2339752" y="332656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spc="50" dirty="0" err="1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Лэпбук</a:t>
            </a:r>
            <a:r>
              <a:rPr lang="ru-RU" sz="4800" b="1" i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- это</a:t>
            </a:r>
            <a:endParaRPr lang="ru-RU" sz="4800" b="1" i="1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26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785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4414" y="2071678"/>
            <a:ext cx="7072362" cy="1785950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  Спасибо за внимание</a:t>
            </a:r>
          </a:p>
          <a:p>
            <a:r>
              <a:rPr lang="ru-RU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  и творческих успехов!</a:t>
            </a:r>
            <a:endParaRPr lang="ru-RU" sz="36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39" b="10000"/>
          <a:stretch/>
        </p:blipFill>
        <p:spPr>
          <a:xfrm>
            <a:off x="2438400" y="212035"/>
            <a:ext cx="3810000" cy="222636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5939057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" y="0"/>
            <a:ext cx="9024315" cy="6858000"/>
          </a:xfrm>
          <a:prstGeom prst="rect">
            <a:avLst/>
          </a:prstGeom>
        </p:spPr>
      </p:pic>
      <p:sp>
        <p:nvSpPr>
          <p:cNvPr id="3" name="Блок-схема: документ 2"/>
          <p:cNvSpPr/>
          <p:nvPr/>
        </p:nvSpPr>
        <p:spPr>
          <a:xfrm>
            <a:off x="2435267" y="397919"/>
            <a:ext cx="6261679" cy="606216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3986"/>
              <a:gd name="connsiteY0" fmla="*/ 0 h 21752"/>
              <a:gd name="connsiteX1" fmla="*/ 23986 w 23986"/>
              <a:gd name="connsiteY1" fmla="*/ 428 h 21752"/>
              <a:gd name="connsiteX2" fmla="*/ 23986 w 23986"/>
              <a:gd name="connsiteY2" fmla="*/ 17750 h 21752"/>
              <a:gd name="connsiteX3" fmla="*/ 2386 w 23986"/>
              <a:gd name="connsiteY3" fmla="*/ 20600 h 21752"/>
              <a:gd name="connsiteX4" fmla="*/ 0 w 23986"/>
              <a:gd name="connsiteY4" fmla="*/ 0 h 21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86" h="21752">
                <a:moveTo>
                  <a:pt x="0" y="0"/>
                </a:moveTo>
                <a:lnTo>
                  <a:pt x="23986" y="428"/>
                </a:lnTo>
                <a:lnTo>
                  <a:pt x="23986" y="17750"/>
                </a:lnTo>
                <a:cubicBezTo>
                  <a:pt x="13186" y="17750"/>
                  <a:pt x="13186" y="24350"/>
                  <a:pt x="2386" y="20600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3DBF5">
                  <a:shade val="30000"/>
                  <a:satMod val="115000"/>
                </a:srgbClr>
              </a:gs>
              <a:gs pos="50000">
                <a:srgbClr val="C3DBF5">
                  <a:shade val="67500"/>
                  <a:satMod val="115000"/>
                </a:srgbClr>
              </a:gs>
              <a:gs pos="100000">
                <a:srgbClr val="C3DBF5">
                  <a:shade val="100000"/>
                  <a:satMod val="115000"/>
                </a:srgbClr>
              </a:gs>
            </a:gsLst>
            <a:lin ang="13500000" scaled="1"/>
            <a:tileRect/>
          </a:gradFill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11760" y="404664"/>
            <a:ext cx="633670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4800" b="1" i="1" dirty="0" err="1" smtClean="0">
                <a:solidFill>
                  <a:srgbClr val="C00000"/>
                </a:solidFill>
                <a:latin typeface="Monotype Corsiva" pitchFamily="66" charset="0"/>
              </a:rPr>
              <a:t>Лэпбук</a:t>
            </a:r>
            <a:r>
              <a:rPr lang="ru-RU" sz="4800" b="1" i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4800" b="1" i="1" dirty="0">
                <a:solidFill>
                  <a:srgbClr val="C00000"/>
                </a:solidFill>
                <a:latin typeface="Monotype Corsiva" pitchFamily="66" charset="0"/>
              </a:rPr>
              <a:t>– эффективное средство для обучения и </a:t>
            </a:r>
            <a:r>
              <a:rPr lang="ru-RU" sz="4800" b="1" i="1" dirty="0" smtClean="0">
                <a:solidFill>
                  <a:srgbClr val="C00000"/>
                </a:solidFill>
                <a:latin typeface="Monotype Corsiva" pitchFamily="66" charset="0"/>
              </a:rPr>
              <a:t>запоминания информации</a:t>
            </a:r>
          </a:p>
          <a:p>
            <a:pPr fontAlgn="base"/>
            <a:r>
              <a:rPr lang="ru-RU" sz="1400" b="1" dirty="0">
                <a:solidFill>
                  <a:srgbClr val="C00000"/>
                </a:solidFill>
                <a:latin typeface="Georgia" panose="02040502050405020303" pitchFamily="18" charset="0"/>
              </a:rPr>
              <a:t>	</a:t>
            </a:r>
            <a:endParaRPr lang="ru-R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760623" y="3140968"/>
            <a:ext cx="3104926" cy="23286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359" y="4691197"/>
            <a:ext cx="2609024" cy="1956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7" b="11672"/>
          <a:stretch/>
        </p:blipFill>
        <p:spPr>
          <a:xfrm>
            <a:off x="7752708" y="5786488"/>
            <a:ext cx="1281224" cy="889829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  <a:softEdge rad="63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65"/>
          <a:stretch/>
        </p:blipFill>
        <p:spPr>
          <a:xfrm>
            <a:off x="6216201" y="2828747"/>
            <a:ext cx="2480745" cy="1658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0795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1" y="0"/>
            <a:ext cx="9127859" cy="6858000"/>
          </a:xfrm>
          <a:prstGeom prst="rect">
            <a:avLst/>
          </a:prstGeom>
        </p:spPr>
      </p:pic>
      <p:sp>
        <p:nvSpPr>
          <p:cNvPr id="5" name="Блок-схема: внутренняя память 3"/>
          <p:cNvSpPr/>
          <p:nvPr/>
        </p:nvSpPr>
        <p:spPr>
          <a:xfrm>
            <a:off x="107504" y="116632"/>
            <a:ext cx="8856984" cy="504056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1250 w 10000"/>
              <a:gd name="connsiteY0" fmla="*/ 0 h 10000"/>
              <a:gd name="connsiteX1" fmla="*/ 1250 w 10000"/>
              <a:gd name="connsiteY1" fmla="*/ 10000 h 10000"/>
              <a:gd name="connsiteX2" fmla="*/ 0 w 10000"/>
              <a:gd name="connsiteY2" fmla="*/ 1250 h 10000"/>
              <a:gd name="connsiteX3" fmla="*/ 10000 w 10000"/>
              <a:gd name="connsiteY3" fmla="*/ 125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613 w 10613"/>
              <a:gd name="connsiteY0" fmla="*/ 98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613 w 10613"/>
              <a:gd name="connsiteY4" fmla="*/ 98 h 10098"/>
              <a:gd name="connsiteX0" fmla="*/ 1863 w 10613"/>
              <a:gd name="connsiteY0" fmla="*/ 98 h 10098"/>
              <a:gd name="connsiteX1" fmla="*/ 1863 w 10613"/>
              <a:gd name="connsiteY1" fmla="*/ 10098 h 10098"/>
              <a:gd name="connsiteX2" fmla="*/ 613 w 10613"/>
              <a:gd name="connsiteY2" fmla="*/ 1348 h 10098"/>
              <a:gd name="connsiteX3" fmla="*/ 10613 w 10613"/>
              <a:gd name="connsiteY3" fmla="*/ 1348 h 10098"/>
              <a:gd name="connsiteX0" fmla="*/ 0 w 10613"/>
              <a:gd name="connsiteY0" fmla="*/ 0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0 w 10613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10718 w 10718"/>
              <a:gd name="connsiteY3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2642 w 10718"/>
              <a:gd name="connsiteY3" fmla="*/ 1485 h 10098"/>
              <a:gd name="connsiteX4" fmla="*/ 10718 w 10718"/>
              <a:gd name="connsiteY4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00 w 10700"/>
              <a:gd name="connsiteY0" fmla="*/ 98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700 w 10700"/>
              <a:gd name="connsiteY4" fmla="*/ 98 h 10098"/>
              <a:gd name="connsiteX0" fmla="*/ 1950 w 10700"/>
              <a:gd name="connsiteY0" fmla="*/ 98 h 10098"/>
              <a:gd name="connsiteX1" fmla="*/ 1950 w 10700"/>
              <a:gd name="connsiteY1" fmla="*/ 10098 h 10098"/>
              <a:gd name="connsiteX2" fmla="*/ 0 w 10700"/>
              <a:gd name="connsiteY2" fmla="*/ 1054 h 10098"/>
              <a:gd name="connsiteX3" fmla="*/ 2624 w 10700"/>
              <a:gd name="connsiteY3" fmla="*/ 1485 h 10098"/>
              <a:gd name="connsiteX4" fmla="*/ 10700 w 10700"/>
              <a:gd name="connsiteY4" fmla="*/ 1348 h 10098"/>
              <a:gd name="connsiteX0" fmla="*/ 87 w 10700"/>
              <a:gd name="connsiteY0" fmla="*/ 0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87 w 10700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1897 w 10647"/>
              <a:gd name="connsiteY0" fmla="*/ 98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234 w 10647"/>
              <a:gd name="connsiteY0" fmla="*/ 196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58 w 10658"/>
              <a:gd name="connsiteY0" fmla="*/ 130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658 w 10658"/>
              <a:gd name="connsiteY4" fmla="*/ 130 h 10130"/>
              <a:gd name="connsiteX0" fmla="*/ 0 w 10658"/>
              <a:gd name="connsiteY0" fmla="*/ 0 h 10130"/>
              <a:gd name="connsiteX1" fmla="*/ 1908 w 10658"/>
              <a:gd name="connsiteY1" fmla="*/ 10130 h 10130"/>
              <a:gd name="connsiteX2" fmla="*/ 11 w 10658"/>
              <a:gd name="connsiteY2" fmla="*/ 172 h 10130"/>
              <a:gd name="connsiteX3" fmla="*/ 2582 w 10658"/>
              <a:gd name="connsiteY3" fmla="*/ 1517 h 10130"/>
              <a:gd name="connsiteX4" fmla="*/ 10658 w 10658"/>
              <a:gd name="connsiteY4" fmla="*/ 1380 h 10130"/>
              <a:gd name="connsiteX0" fmla="*/ 45 w 10658"/>
              <a:gd name="connsiteY0" fmla="*/ 32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45 w 10658"/>
              <a:gd name="connsiteY4" fmla="*/ 32 h 10130"/>
              <a:gd name="connsiteX0" fmla="*/ 658 w 10658"/>
              <a:gd name="connsiteY0" fmla="*/ 130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658 w 10658"/>
              <a:gd name="connsiteY3" fmla="*/ 10130 h 10326"/>
              <a:gd name="connsiteX4" fmla="*/ 658 w 10658"/>
              <a:gd name="connsiteY4" fmla="*/ 130 h 10326"/>
              <a:gd name="connsiteX0" fmla="*/ 0 w 10658"/>
              <a:gd name="connsiteY0" fmla="*/ 0 h 10326"/>
              <a:gd name="connsiteX1" fmla="*/ 1908 w 10658"/>
              <a:gd name="connsiteY1" fmla="*/ 10130 h 10326"/>
              <a:gd name="connsiteX2" fmla="*/ 11 w 10658"/>
              <a:gd name="connsiteY2" fmla="*/ 172 h 10326"/>
              <a:gd name="connsiteX3" fmla="*/ 2582 w 10658"/>
              <a:gd name="connsiteY3" fmla="*/ 1517 h 10326"/>
              <a:gd name="connsiteX4" fmla="*/ 10658 w 10658"/>
              <a:gd name="connsiteY4" fmla="*/ 1380 h 10326"/>
              <a:gd name="connsiteX0" fmla="*/ 45 w 10658"/>
              <a:gd name="connsiteY0" fmla="*/ 32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500 w 10658"/>
              <a:gd name="connsiteY3" fmla="*/ 10326 h 10326"/>
              <a:gd name="connsiteX4" fmla="*/ 45 w 10658"/>
              <a:gd name="connsiteY4" fmla="*/ 32 h 10326"/>
              <a:gd name="connsiteX0" fmla="*/ 658 w 10658"/>
              <a:gd name="connsiteY0" fmla="*/ 130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58 w 10658"/>
              <a:gd name="connsiteY3" fmla="*/ 10130 h 10195"/>
              <a:gd name="connsiteX4" fmla="*/ 658 w 10658"/>
              <a:gd name="connsiteY4" fmla="*/ 130 h 10195"/>
              <a:gd name="connsiteX0" fmla="*/ 0 w 10658"/>
              <a:gd name="connsiteY0" fmla="*/ 0 h 10195"/>
              <a:gd name="connsiteX1" fmla="*/ 1908 w 10658"/>
              <a:gd name="connsiteY1" fmla="*/ 10130 h 10195"/>
              <a:gd name="connsiteX2" fmla="*/ 11 w 10658"/>
              <a:gd name="connsiteY2" fmla="*/ 172 h 10195"/>
              <a:gd name="connsiteX3" fmla="*/ 2582 w 10658"/>
              <a:gd name="connsiteY3" fmla="*/ 1517 h 10195"/>
              <a:gd name="connsiteX4" fmla="*/ 10658 w 10658"/>
              <a:gd name="connsiteY4" fmla="*/ 1380 h 10195"/>
              <a:gd name="connsiteX0" fmla="*/ 45 w 10658"/>
              <a:gd name="connsiteY0" fmla="*/ 32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75 w 10658"/>
              <a:gd name="connsiteY3" fmla="*/ 10195 h 10195"/>
              <a:gd name="connsiteX4" fmla="*/ 45 w 10658"/>
              <a:gd name="connsiteY4" fmla="*/ 32 h 1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58" h="10195" stroke="0" extrusionOk="0">
                <a:moveTo>
                  <a:pt x="658" y="130"/>
                </a:moveTo>
                <a:lnTo>
                  <a:pt x="10658" y="130"/>
                </a:lnTo>
                <a:lnTo>
                  <a:pt x="10658" y="10130"/>
                </a:lnTo>
                <a:lnTo>
                  <a:pt x="658" y="10130"/>
                </a:lnTo>
                <a:lnTo>
                  <a:pt x="658" y="130"/>
                </a:lnTo>
                <a:close/>
              </a:path>
              <a:path w="10658" h="10195" fill="none" extrusionOk="0">
                <a:moveTo>
                  <a:pt x="0" y="0"/>
                </a:moveTo>
                <a:lnTo>
                  <a:pt x="1908" y="10130"/>
                </a:lnTo>
                <a:moveTo>
                  <a:pt x="11" y="172"/>
                </a:moveTo>
                <a:lnTo>
                  <a:pt x="2582" y="1517"/>
                </a:lnTo>
                <a:lnTo>
                  <a:pt x="10658" y="1380"/>
                </a:lnTo>
              </a:path>
              <a:path w="10658" h="10195" fill="none">
                <a:moveTo>
                  <a:pt x="45" y="32"/>
                </a:moveTo>
                <a:lnTo>
                  <a:pt x="10658" y="130"/>
                </a:lnTo>
                <a:lnTo>
                  <a:pt x="10658" y="10130"/>
                </a:lnTo>
                <a:lnTo>
                  <a:pt x="675" y="10195"/>
                </a:lnTo>
                <a:cubicBezTo>
                  <a:pt x="471" y="6829"/>
                  <a:pt x="249" y="3398"/>
                  <a:pt x="45" y="32"/>
                </a:cubicBezTo>
                <a:close/>
              </a:path>
            </a:pathLst>
          </a:custGeom>
          <a:gradFill flip="none" rotWithShape="1">
            <a:gsLst>
              <a:gs pos="0">
                <a:srgbClr val="C3DBF5">
                  <a:shade val="30000"/>
                  <a:satMod val="115000"/>
                </a:srgbClr>
              </a:gs>
              <a:gs pos="50000">
                <a:srgbClr val="C3DBF5">
                  <a:shade val="67500"/>
                  <a:satMod val="115000"/>
                </a:srgbClr>
              </a:gs>
              <a:gs pos="100000">
                <a:srgbClr val="C3DBF5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bliqueTopRigh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540385" algn="just">
              <a:lnSpc>
                <a:spcPct val="150000"/>
              </a:lnSpc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 же сделать так: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чтобы пройденный материал остался в памяти ученика;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чтобы он мог научиться пользоваться знаниями, которые получил на уроках;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чтобы он захотел самостоятельно расширить свои горизонты по изученной теме?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01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" y="0"/>
            <a:ext cx="9024315" cy="6858000"/>
          </a:xfrm>
          <a:prstGeom prst="rect">
            <a:avLst/>
          </a:prstGeom>
        </p:spPr>
      </p:pic>
      <p:sp>
        <p:nvSpPr>
          <p:cNvPr id="3" name="Блок-схема: документ 2"/>
          <p:cNvSpPr/>
          <p:nvPr/>
        </p:nvSpPr>
        <p:spPr>
          <a:xfrm>
            <a:off x="2195736" y="188640"/>
            <a:ext cx="6768752" cy="666936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3986"/>
              <a:gd name="connsiteY0" fmla="*/ 0 h 21752"/>
              <a:gd name="connsiteX1" fmla="*/ 23986 w 23986"/>
              <a:gd name="connsiteY1" fmla="*/ 428 h 21752"/>
              <a:gd name="connsiteX2" fmla="*/ 23986 w 23986"/>
              <a:gd name="connsiteY2" fmla="*/ 17750 h 21752"/>
              <a:gd name="connsiteX3" fmla="*/ 2386 w 23986"/>
              <a:gd name="connsiteY3" fmla="*/ 20600 h 21752"/>
              <a:gd name="connsiteX4" fmla="*/ 0 w 23986"/>
              <a:gd name="connsiteY4" fmla="*/ 0 h 21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86" h="21752">
                <a:moveTo>
                  <a:pt x="0" y="0"/>
                </a:moveTo>
                <a:lnTo>
                  <a:pt x="23986" y="428"/>
                </a:lnTo>
                <a:lnTo>
                  <a:pt x="23986" y="17750"/>
                </a:lnTo>
                <a:cubicBezTo>
                  <a:pt x="13186" y="17750"/>
                  <a:pt x="13186" y="24350"/>
                  <a:pt x="2386" y="20600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3DBF5">
                  <a:shade val="30000"/>
                  <a:satMod val="115000"/>
                </a:srgbClr>
              </a:gs>
              <a:gs pos="50000">
                <a:srgbClr val="C3DBF5">
                  <a:shade val="67500"/>
                  <a:satMod val="115000"/>
                </a:srgbClr>
              </a:gs>
              <a:gs pos="100000">
                <a:srgbClr val="C3DBF5">
                  <a:shade val="100000"/>
                  <a:satMod val="115000"/>
                </a:srgbClr>
              </a:gs>
            </a:gsLst>
            <a:lin ang="13500000" scaled="1"/>
            <a:tileRect/>
          </a:gradFill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067994"/>
            <a:ext cx="2892424" cy="2169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411760" y="188640"/>
            <a:ext cx="6552728" cy="5520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b="1" i="1" dirty="0" err="1">
                <a:solidFill>
                  <a:srgbClr val="C00000"/>
                </a:solidFill>
                <a:latin typeface="Monotype Corsiva" pitchFamily="66" charset="0"/>
              </a:rPr>
              <a:t>Лэпбук</a:t>
            </a:r>
            <a:r>
              <a:rPr lang="ru-RU" sz="3400" b="1" i="1" dirty="0">
                <a:solidFill>
                  <a:srgbClr val="C00000"/>
                </a:solidFill>
                <a:latin typeface="Monotype Corsiva" pitchFamily="66" charset="0"/>
              </a:rPr>
              <a:t> – средство для  реализации  </a:t>
            </a:r>
            <a:r>
              <a:rPr lang="ru-RU" sz="3400" b="1" i="1" dirty="0" smtClean="0">
                <a:solidFill>
                  <a:srgbClr val="C00000"/>
                </a:solidFill>
                <a:latin typeface="Monotype Corsiva" pitchFamily="66" charset="0"/>
              </a:rPr>
              <a:t>    </a:t>
            </a:r>
          </a:p>
          <a:p>
            <a:r>
              <a:rPr lang="ru-RU" sz="3400" b="1" i="1" dirty="0" smtClean="0">
                <a:solidFill>
                  <a:srgbClr val="C00000"/>
                </a:solidFill>
                <a:latin typeface="Monotype Corsiva" pitchFamily="66" charset="0"/>
              </a:rPr>
              <a:t>           </a:t>
            </a:r>
            <a:r>
              <a:rPr lang="ru-RU" sz="3400" b="1" i="1" dirty="0" err="1" smtClean="0">
                <a:solidFill>
                  <a:srgbClr val="C00000"/>
                </a:solidFill>
                <a:latin typeface="Monotype Corsiva" pitchFamily="66" charset="0"/>
              </a:rPr>
              <a:t>деятельностного</a:t>
            </a:r>
            <a:r>
              <a:rPr lang="ru-RU" sz="3400" b="1" i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3400" b="1" i="1" dirty="0">
                <a:solidFill>
                  <a:srgbClr val="C00000"/>
                </a:solidFill>
                <a:latin typeface="Monotype Corsiva" pitchFamily="66" charset="0"/>
              </a:rPr>
              <a:t>метода </a:t>
            </a:r>
            <a:r>
              <a:rPr lang="ru-RU" sz="3400" b="1" i="1" dirty="0" smtClean="0">
                <a:solidFill>
                  <a:srgbClr val="C00000"/>
                </a:solidFill>
                <a:latin typeface="Monotype Corsiva" pitchFamily="66" charset="0"/>
              </a:rPr>
              <a:t>обучения</a:t>
            </a:r>
            <a:r>
              <a:rPr lang="ru-RU" sz="3400" b="1" i="1" dirty="0" smtClean="0">
                <a:latin typeface="Monotype Corsiva" pitchFamily="66" charset="0"/>
              </a:rPr>
              <a:t>      </a:t>
            </a:r>
          </a:p>
          <a:p>
            <a:pPr>
              <a:lnSpc>
                <a:spcPct val="15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Monotype Corsiva" pitchFamily="66" charset="0"/>
              </a:rPr>
              <a:t>Дети не получают знания </a:t>
            </a:r>
            <a:r>
              <a:rPr lang="ru-RU" sz="3400" b="1" dirty="0">
                <a:solidFill>
                  <a:srgbClr val="002060"/>
                </a:solidFill>
                <a:latin typeface="Monotype Corsiva" pitchFamily="66" charset="0"/>
              </a:rPr>
              <a:t>в </a:t>
            </a:r>
            <a:r>
              <a:rPr lang="ru-RU" sz="3400" b="1" dirty="0" smtClean="0">
                <a:solidFill>
                  <a:srgbClr val="002060"/>
                </a:solidFill>
                <a:latin typeface="Monotype Corsiva" pitchFamily="66" charset="0"/>
              </a:rPr>
              <a:t>готовом виде, а добывают их сами в процессе                                        собственной </a:t>
            </a:r>
            <a:r>
              <a:rPr lang="ru-RU" sz="3400" b="1" dirty="0" err="1" smtClean="0">
                <a:solidFill>
                  <a:srgbClr val="002060"/>
                </a:solidFill>
                <a:latin typeface="Monotype Corsiva" pitchFamily="66" charset="0"/>
              </a:rPr>
              <a:t>исследовательско</a:t>
            </a:r>
            <a:r>
              <a:rPr lang="ru-RU" sz="3400" b="1" dirty="0" smtClean="0">
                <a:solidFill>
                  <a:srgbClr val="002060"/>
                </a:solidFill>
                <a:latin typeface="Monotype Corsiva" pitchFamily="66" charset="0"/>
              </a:rPr>
              <a:t> – </a:t>
            </a:r>
          </a:p>
          <a:p>
            <a:pPr algn="r">
              <a:lnSpc>
                <a:spcPct val="15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Monotype Corsiva" pitchFamily="66" charset="0"/>
              </a:rPr>
              <a:t>          познавательной </a:t>
            </a:r>
          </a:p>
          <a:p>
            <a:pPr algn="r">
              <a:lnSpc>
                <a:spcPct val="15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Monotype Corsiva" pitchFamily="66" charset="0"/>
              </a:rPr>
              <a:t>деятельности</a:t>
            </a:r>
            <a:endParaRPr lang="ru-RU" sz="3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7" b="11672"/>
          <a:stretch/>
        </p:blipFill>
        <p:spPr>
          <a:xfrm>
            <a:off x="7620000" y="5661248"/>
            <a:ext cx="1524000" cy="1058440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15633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1" y="0"/>
            <a:ext cx="9127859" cy="6858000"/>
          </a:xfrm>
          <a:prstGeom prst="rect">
            <a:avLst/>
          </a:prstGeom>
        </p:spPr>
      </p:pic>
      <p:sp>
        <p:nvSpPr>
          <p:cNvPr id="5" name="Блок-схема: внутренняя память 3"/>
          <p:cNvSpPr/>
          <p:nvPr/>
        </p:nvSpPr>
        <p:spPr>
          <a:xfrm>
            <a:off x="539552" y="260648"/>
            <a:ext cx="8280920" cy="568863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1250 w 10000"/>
              <a:gd name="connsiteY0" fmla="*/ 0 h 10000"/>
              <a:gd name="connsiteX1" fmla="*/ 1250 w 10000"/>
              <a:gd name="connsiteY1" fmla="*/ 10000 h 10000"/>
              <a:gd name="connsiteX2" fmla="*/ 0 w 10000"/>
              <a:gd name="connsiteY2" fmla="*/ 1250 h 10000"/>
              <a:gd name="connsiteX3" fmla="*/ 10000 w 10000"/>
              <a:gd name="connsiteY3" fmla="*/ 125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613 w 10613"/>
              <a:gd name="connsiteY0" fmla="*/ 98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613 w 10613"/>
              <a:gd name="connsiteY4" fmla="*/ 98 h 10098"/>
              <a:gd name="connsiteX0" fmla="*/ 1863 w 10613"/>
              <a:gd name="connsiteY0" fmla="*/ 98 h 10098"/>
              <a:gd name="connsiteX1" fmla="*/ 1863 w 10613"/>
              <a:gd name="connsiteY1" fmla="*/ 10098 h 10098"/>
              <a:gd name="connsiteX2" fmla="*/ 613 w 10613"/>
              <a:gd name="connsiteY2" fmla="*/ 1348 h 10098"/>
              <a:gd name="connsiteX3" fmla="*/ 10613 w 10613"/>
              <a:gd name="connsiteY3" fmla="*/ 1348 h 10098"/>
              <a:gd name="connsiteX0" fmla="*/ 0 w 10613"/>
              <a:gd name="connsiteY0" fmla="*/ 0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0 w 10613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10718 w 10718"/>
              <a:gd name="connsiteY3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2642 w 10718"/>
              <a:gd name="connsiteY3" fmla="*/ 1485 h 10098"/>
              <a:gd name="connsiteX4" fmla="*/ 10718 w 10718"/>
              <a:gd name="connsiteY4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00 w 10700"/>
              <a:gd name="connsiteY0" fmla="*/ 98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700 w 10700"/>
              <a:gd name="connsiteY4" fmla="*/ 98 h 10098"/>
              <a:gd name="connsiteX0" fmla="*/ 1950 w 10700"/>
              <a:gd name="connsiteY0" fmla="*/ 98 h 10098"/>
              <a:gd name="connsiteX1" fmla="*/ 1950 w 10700"/>
              <a:gd name="connsiteY1" fmla="*/ 10098 h 10098"/>
              <a:gd name="connsiteX2" fmla="*/ 0 w 10700"/>
              <a:gd name="connsiteY2" fmla="*/ 1054 h 10098"/>
              <a:gd name="connsiteX3" fmla="*/ 2624 w 10700"/>
              <a:gd name="connsiteY3" fmla="*/ 1485 h 10098"/>
              <a:gd name="connsiteX4" fmla="*/ 10700 w 10700"/>
              <a:gd name="connsiteY4" fmla="*/ 1348 h 10098"/>
              <a:gd name="connsiteX0" fmla="*/ 87 w 10700"/>
              <a:gd name="connsiteY0" fmla="*/ 0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87 w 10700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1897 w 10647"/>
              <a:gd name="connsiteY0" fmla="*/ 98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234 w 10647"/>
              <a:gd name="connsiteY0" fmla="*/ 196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58 w 10658"/>
              <a:gd name="connsiteY0" fmla="*/ 130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658 w 10658"/>
              <a:gd name="connsiteY4" fmla="*/ 130 h 10130"/>
              <a:gd name="connsiteX0" fmla="*/ 0 w 10658"/>
              <a:gd name="connsiteY0" fmla="*/ 0 h 10130"/>
              <a:gd name="connsiteX1" fmla="*/ 1908 w 10658"/>
              <a:gd name="connsiteY1" fmla="*/ 10130 h 10130"/>
              <a:gd name="connsiteX2" fmla="*/ 11 w 10658"/>
              <a:gd name="connsiteY2" fmla="*/ 172 h 10130"/>
              <a:gd name="connsiteX3" fmla="*/ 2582 w 10658"/>
              <a:gd name="connsiteY3" fmla="*/ 1517 h 10130"/>
              <a:gd name="connsiteX4" fmla="*/ 10658 w 10658"/>
              <a:gd name="connsiteY4" fmla="*/ 1380 h 10130"/>
              <a:gd name="connsiteX0" fmla="*/ 45 w 10658"/>
              <a:gd name="connsiteY0" fmla="*/ 32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45 w 10658"/>
              <a:gd name="connsiteY4" fmla="*/ 32 h 10130"/>
              <a:gd name="connsiteX0" fmla="*/ 658 w 10658"/>
              <a:gd name="connsiteY0" fmla="*/ 130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658 w 10658"/>
              <a:gd name="connsiteY3" fmla="*/ 10130 h 10326"/>
              <a:gd name="connsiteX4" fmla="*/ 658 w 10658"/>
              <a:gd name="connsiteY4" fmla="*/ 130 h 10326"/>
              <a:gd name="connsiteX0" fmla="*/ 0 w 10658"/>
              <a:gd name="connsiteY0" fmla="*/ 0 h 10326"/>
              <a:gd name="connsiteX1" fmla="*/ 1908 w 10658"/>
              <a:gd name="connsiteY1" fmla="*/ 10130 h 10326"/>
              <a:gd name="connsiteX2" fmla="*/ 11 w 10658"/>
              <a:gd name="connsiteY2" fmla="*/ 172 h 10326"/>
              <a:gd name="connsiteX3" fmla="*/ 2582 w 10658"/>
              <a:gd name="connsiteY3" fmla="*/ 1517 h 10326"/>
              <a:gd name="connsiteX4" fmla="*/ 10658 w 10658"/>
              <a:gd name="connsiteY4" fmla="*/ 1380 h 10326"/>
              <a:gd name="connsiteX0" fmla="*/ 45 w 10658"/>
              <a:gd name="connsiteY0" fmla="*/ 32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500 w 10658"/>
              <a:gd name="connsiteY3" fmla="*/ 10326 h 10326"/>
              <a:gd name="connsiteX4" fmla="*/ 45 w 10658"/>
              <a:gd name="connsiteY4" fmla="*/ 32 h 10326"/>
              <a:gd name="connsiteX0" fmla="*/ 658 w 10658"/>
              <a:gd name="connsiteY0" fmla="*/ 130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58 w 10658"/>
              <a:gd name="connsiteY3" fmla="*/ 10130 h 10195"/>
              <a:gd name="connsiteX4" fmla="*/ 658 w 10658"/>
              <a:gd name="connsiteY4" fmla="*/ 130 h 10195"/>
              <a:gd name="connsiteX0" fmla="*/ 0 w 10658"/>
              <a:gd name="connsiteY0" fmla="*/ 0 h 10195"/>
              <a:gd name="connsiteX1" fmla="*/ 1908 w 10658"/>
              <a:gd name="connsiteY1" fmla="*/ 10130 h 10195"/>
              <a:gd name="connsiteX2" fmla="*/ 11 w 10658"/>
              <a:gd name="connsiteY2" fmla="*/ 172 h 10195"/>
              <a:gd name="connsiteX3" fmla="*/ 2582 w 10658"/>
              <a:gd name="connsiteY3" fmla="*/ 1517 h 10195"/>
              <a:gd name="connsiteX4" fmla="*/ 10658 w 10658"/>
              <a:gd name="connsiteY4" fmla="*/ 1380 h 10195"/>
              <a:gd name="connsiteX0" fmla="*/ 45 w 10658"/>
              <a:gd name="connsiteY0" fmla="*/ 32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75 w 10658"/>
              <a:gd name="connsiteY3" fmla="*/ 10195 h 10195"/>
              <a:gd name="connsiteX4" fmla="*/ 45 w 10658"/>
              <a:gd name="connsiteY4" fmla="*/ 32 h 1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58" h="10195" stroke="0" extrusionOk="0">
                <a:moveTo>
                  <a:pt x="658" y="130"/>
                </a:moveTo>
                <a:lnTo>
                  <a:pt x="10658" y="130"/>
                </a:lnTo>
                <a:lnTo>
                  <a:pt x="10658" y="10130"/>
                </a:lnTo>
                <a:lnTo>
                  <a:pt x="658" y="10130"/>
                </a:lnTo>
                <a:lnTo>
                  <a:pt x="658" y="130"/>
                </a:lnTo>
                <a:close/>
              </a:path>
              <a:path w="10658" h="10195" fill="none" extrusionOk="0">
                <a:moveTo>
                  <a:pt x="0" y="0"/>
                </a:moveTo>
                <a:lnTo>
                  <a:pt x="1908" y="10130"/>
                </a:lnTo>
                <a:moveTo>
                  <a:pt x="11" y="172"/>
                </a:moveTo>
                <a:lnTo>
                  <a:pt x="2582" y="1517"/>
                </a:lnTo>
                <a:lnTo>
                  <a:pt x="10658" y="1380"/>
                </a:lnTo>
              </a:path>
              <a:path w="10658" h="10195" fill="none">
                <a:moveTo>
                  <a:pt x="45" y="32"/>
                </a:moveTo>
                <a:lnTo>
                  <a:pt x="10658" y="130"/>
                </a:lnTo>
                <a:lnTo>
                  <a:pt x="10658" y="10130"/>
                </a:lnTo>
                <a:lnTo>
                  <a:pt x="675" y="10195"/>
                </a:lnTo>
                <a:cubicBezTo>
                  <a:pt x="471" y="6829"/>
                  <a:pt x="249" y="3398"/>
                  <a:pt x="45" y="32"/>
                </a:cubicBezTo>
                <a:close/>
              </a:path>
            </a:pathLst>
          </a:custGeom>
          <a:gradFill flip="none" rotWithShape="1">
            <a:gsLst>
              <a:gs pos="0">
                <a:srgbClr val="C3DBF5">
                  <a:shade val="30000"/>
                  <a:satMod val="115000"/>
                </a:srgbClr>
              </a:gs>
              <a:gs pos="50000">
                <a:srgbClr val="C3DBF5">
                  <a:shade val="67500"/>
                  <a:satMod val="115000"/>
                </a:srgbClr>
              </a:gs>
              <a:gs pos="100000">
                <a:srgbClr val="C3DBF5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bliqueTopRigh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279276"/>
            <a:ext cx="8640960" cy="6578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endParaRPr lang="ru-RU" sz="1450" b="1" dirty="0" smtClean="0">
              <a:solidFill>
                <a:srgbClr val="002060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1450" b="1" dirty="0">
              <a:solidFill>
                <a:srgbClr val="002060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Помогает </a:t>
            </a:r>
            <a:r>
              <a:rPr lang="ru-RU" sz="3600" b="1" dirty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ребенку 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лучше </a:t>
            </a:r>
            <a:r>
              <a:rPr lang="ru-RU" sz="3600" b="1" dirty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понять и запомнить материал. 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3600" b="1" dirty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Это отличный способ для 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закрепления материала.</a:t>
            </a:r>
            <a:endParaRPr lang="ru-RU" sz="3600" b="1" dirty="0">
              <a:solidFill>
                <a:srgbClr val="002060"/>
              </a:solidFill>
              <a:latin typeface="Monotype Corsiva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3600" b="1" dirty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научится самостоятельно собирать и организовывать 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информацию.</a:t>
            </a:r>
          </a:p>
          <a:p>
            <a:pPr marL="342900" lvl="0" indent="-342900" algn="r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3600" b="1" dirty="0" err="1" smtClean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Лэпбук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развивает творческие 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способности</a:t>
            </a:r>
          </a:p>
          <a:p>
            <a:pPr marL="342900" lvl="0" indent="-342900" algn="r">
              <a:spcAft>
                <a:spcPts val="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коммуникативные </a:t>
            </a:r>
            <a:r>
              <a:rPr lang="ru-RU" sz="3600" b="1" dirty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навыки</a:t>
            </a: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Monotype Corsiva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r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3600" b="1" dirty="0">
                <a:solidFill>
                  <a:srgbClr val="002060"/>
                </a:solidFill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это просто интересно!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600" b="1" i="1" dirty="0">
                <a:latin typeface="Monotype Corsiva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3600" dirty="0">
              <a:effectLst/>
              <a:latin typeface="Monotype Corsiva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778" y="260648"/>
            <a:ext cx="7224296" cy="741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3200" b="1" i="1" dirty="0" smtClean="0">
                <a:solidFill>
                  <a:srgbClr val="C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Зачем </a:t>
            </a:r>
            <a:r>
              <a:rPr lang="ru-RU" sz="3200" b="1" i="1" dirty="0">
                <a:solidFill>
                  <a:srgbClr val="C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нужен </a:t>
            </a:r>
            <a:r>
              <a:rPr lang="ru-RU" sz="3200" b="1" i="1" dirty="0" err="1">
                <a:solidFill>
                  <a:srgbClr val="C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лэпбук</a:t>
            </a:r>
            <a:r>
              <a:rPr lang="ru-RU" sz="3200" b="1" i="1" dirty="0">
                <a:solidFill>
                  <a:srgbClr val="C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6506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7859" cy="6858000"/>
          </a:xfrm>
          <a:prstGeom prst="rect">
            <a:avLst/>
          </a:prstGeom>
        </p:spPr>
      </p:pic>
      <p:sp>
        <p:nvSpPr>
          <p:cNvPr id="5" name="Блок-схема: внутренняя память 3"/>
          <p:cNvSpPr/>
          <p:nvPr/>
        </p:nvSpPr>
        <p:spPr>
          <a:xfrm>
            <a:off x="0" y="332656"/>
            <a:ext cx="8348992" cy="446012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1250 w 10000"/>
              <a:gd name="connsiteY0" fmla="*/ 0 h 10000"/>
              <a:gd name="connsiteX1" fmla="*/ 1250 w 10000"/>
              <a:gd name="connsiteY1" fmla="*/ 10000 h 10000"/>
              <a:gd name="connsiteX2" fmla="*/ 0 w 10000"/>
              <a:gd name="connsiteY2" fmla="*/ 1250 h 10000"/>
              <a:gd name="connsiteX3" fmla="*/ 10000 w 10000"/>
              <a:gd name="connsiteY3" fmla="*/ 125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613 w 10613"/>
              <a:gd name="connsiteY0" fmla="*/ 98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613 w 10613"/>
              <a:gd name="connsiteY4" fmla="*/ 98 h 10098"/>
              <a:gd name="connsiteX0" fmla="*/ 1863 w 10613"/>
              <a:gd name="connsiteY0" fmla="*/ 98 h 10098"/>
              <a:gd name="connsiteX1" fmla="*/ 1863 w 10613"/>
              <a:gd name="connsiteY1" fmla="*/ 10098 h 10098"/>
              <a:gd name="connsiteX2" fmla="*/ 613 w 10613"/>
              <a:gd name="connsiteY2" fmla="*/ 1348 h 10098"/>
              <a:gd name="connsiteX3" fmla="*/ 10613 w 10613"/>
              <a:gd name="connsiteY3" fmla="*/ 1348 h 10098"/>
              <a:gd name="connsiteX0" fmla="*/ 0 w 10613"/>
              <a:gd name="connsiteY0" fmla="*/ 0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0 w 10613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10718 w 10718"/>
              <a:gd name="connsiteY3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2642 w 10718"/>
              <a:gd name="connsiteY3" fmla="*/ 1485 h 10098"/>
              <a:gd name="connsiteX4" fmla="*/ 10718 w 10718"/>
              <a:gd name="connsiteY4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00 w 10700"/>
              <a:gd name="connsiteY0" fmla="*/ 98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700 w 10700"/>
              <a:gd name="connsiteY4" fmla="*/ 98 h 10098"/>
              <a:gd name="connsiteX0" fmla="*/ 1950 w 10700"/>
              <a:gd name="connsiteY0" fmla="*/ 98 h 10098"/>
              <a:gd name="connsiteX1" fmla="*/ 1950 w 10700"/>
              <a:gd name="connsiteY1" fmla="*/ 10098 h 10098"/>
              <a:gd name="connsiteX2" fmla="*/ 0 w 10700"/>
              <a:gd name="connsiteY2" fmla="*/ 1054 h 10098"/>
              <a:gd name="connsiteX3" fmla="*/ 2624 w 10700"/>
              <a:gd name="connsiteY3" fmla="*/ 1485 h 10098"/>
              <a:gd name="connsiteX4" fmla="*/ 10700 w 10700"/>
              <a:gd name="connsiteY4" fmla="*/ 1348 h 10098"/>
              <a:gd name="connsiteX0" fmla="*/ 87 w 10700"/>
              <a:gd name="connsiteY0" fmla="*/ 0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87 w 10700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1897 w 10647"/>
              <a:gd name="connsiteY0" fmla="*/ 98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234 w 10647"/>
              <a:gd name="connsiteY0" fmla="*/ 196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58 w 10658"/>
              <a:gd name="connsiteY0" fmla="*/ 130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658 w 10658"/>
              <a:gd name="connsiteY4" fmla="*/ 130 h 10130"/>
              <a:gd name="connsiteX0" fmla="*/ 0 w 10658"/>
              <a:gd name="connsiteY0" fmla="*/ 0 h 10130"/>
              <a:gd name="connsiteX1" fmla="*/ 1908 w 10658"/>
              <a:gd name="connsiteY1" fmla="*/ 10130 h 10130"/>
              <a:gd name="connsiteX2" fmla="*/ 11 w 10658"/>
              <a:gd name="connsiteY2" fmla="*/ 172 h 10130"/>
              <a:gd name="connsiteX3" fmla="*/ 2582 w 10658"/>
              <a:gd name="connsiteY3" fmla="*/ 1517 h 10130"/>
              <a:gd name="connsiteX4" fmla="*/ 10658 w 10658"/>
              <a:gd name="connsiteY4" fmla="*/ 1380 h 10130"/>
              <a:gd name="connsiteX0" fmla="*/ 45 w 10658"/>
              <a:gd name="connsiteY0" fmla="*/ 32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45 w 10658"/>
              <a:gd name="connsiteY4" fmla="*/ 32 h 10130"/>
              <a:gd name="connsiteX0" fmla="*/ 658 w 10658"/>
              <a:gd name="connsiteY0" fmla="*/ 130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658 w 10658"/>
              <a:gd name="connsiteY3" fmla="*/ 10130 h 10326"/>
              <a:gd name="connsiteX4" fmla="*/ 658 w 10658"/>
              <a:gd name="connsiteY4" fmla="*/ 130 h 10326"/>
              <a:gd name="connsiteX0" fmla="*/ 0 w 10658"/>
              <a:gd name="connsiteY0" fmla="*/ 0 h 10326"/>
              <a:gd name="connsiteX1" fmla="*/ 1908 w 10658"/>
              <a:gd name="connsiteY1" fmla="*/ 10130 h 10326"/>
              <a:gd name="connsiteX2" fmla="*/ 11 w 10658"/>
              <a:gd name="connsiteY2" fmla="*/ 172 h 10326"/>
              <a:gd name="connsiteX3" fmla="*/ 2582 w 10658"/>
              <a:gd name="connsiteY3" fmla="*/ 1517 h 10326"/>
              <a:gd name="connsiteX4" fmla="*/ 10658 w 10658"/>
              <a:gd name="connsiteY4" fmla="*/ 1380 h 10326"/>
              <a:gd name="connsiteX0" fmla="*/ 45 w 10658"/>
              <a:gd name="connsiteY0" fmla="*/ 32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500 w 10658"/>
              <a:gd name="connsiteY3" fmla="*/ 10326 h 10326"/>
              <a:gd name="connsiteX4" fmla="*/ 45 w 10658"/>
              <a:gd name="connsiteY4" fmla="*/ 32 h 10326"/>
              <a:gd name="connsiteX0" fmla="*/ 658 w 10658"/>
              <a:gd name="connsiteY0" fmla="*/ 130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58 w 10658"/>
              <a:gd name="connsiteY3" fmla="*/ 10130 h 10195"/>
              <a:gd name="connsiteX4" fmla="*/ 658 w 10658"/>
              <a:gd name="connsiteY4" fmla="*/ 130 h 10195"/>
              <a:gd name="connsiteX0" fmla="*/ 0 w 10658"/>
              <a:gd name="connsiteY0" fmla="*/ 0 h 10195"/>
              <a:gd name="connsiteX1" fmla="*/ 1908 w 10658"/>
              <a:gd name="connsiteY1" fmla="*/ 10130 h 10195"/>
              <a:gd name="connsiteX2" fmla="*/ 11 w 10658"/>
              <a:gd name="connsiteY2" fmla="*/ 172 h 10195"/>
              <a:gd name="connsiteX3" fmla="*/ 2582 w 10658"/>
              <a:gd name="connsiteY3" fmla="*/ 1517 h 10195"/>
              <a:gd name="connsiteX4" fmla="*/ 10658 w 10658"/>
              <a:gd name="connsiteY4" fmla="*/ 1380 h 10195"/>
              <a:gd name="connsiteX0" fmla="*/ 45 w 10658"/>
              <a:gd name="connsiteY0" fmla="*/ 32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75 w 10658"/>
              <a:gd name="connsiteY3" fmla="*/ 10195 h 10195"/>
              <a:gd name="connsiteX4" fmla="*/ 45 w 10658"/>
              <a:gd name="connsiteY4" fmla="*/ 32 h 10195"/>
              <a:gd name="connsiteX0" fmla="*/ 658 w 10658"/>
              <a:gd name="connsiteY0" fmla="*/ 130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58 w 10658"/>
              <a:gd name="connsiteY3" fmla="*/ 10130 h 10195"/>
              <a:gd name="connsiteX4" fmla="*/ 658 w 10658"/>
              <a:gd name="connsiteY4" fmla="*/ 130 h 10195"/>
              <a:gd name="connsiteX0" fmla="*/ 0 w 10658"/>
              <a:gd name="connsiteY0" fmla="*/ 0 h 10195"/>
              <a:gd name="connsiteX1" fmla="*/ 1908 w 10658"/>
              <a:gd name="connsiteY1" fmla="*/ 10130 h 10195"/>
              <a:gd name="connsiteX2" fmla="*/ 11 w 10658"/>
              <a:gd name="connsiteY2" fmla="*/ 172 h 10195"/>
              <a:gd name="connsiteX3" fmla="*/ 2684 w 10658"/>
              <a:gd name="connsiteY3" fmla="*/ 1967 h 10195"/>
              <a:gd name="connsiteX4" fmla="*/ 10658 w 10658"/>
              <a:gd name="connsiteY4" fmla="*/ 1380 h 10195"/>
              <a:gd name="connsiteX0" fmla="*/ 45 w 10658"/>
              <a:gd name="connsiteY0" fmla="*/ 32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75 w 10658"/>
              <a:gd name="connsiteY3" fmla="*/ 10195 h 10195"/>
              <a:gd name="connsiteX4" fmla="*/ 45 w 10658"/>
              <a:gd name="connsiteY4" fmla="*/ 32 h 10195"/>
              <a:gd name="connsiteX0" fmla="*/ 658 w 10658"/>
              <a:gd name="connsiteY0" fmla="*/ 130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58 w 10658"/>
              <a:gd name="connsiteY3" fmla="*/ 10130 h 10195"/>
              <a:gd name="connsiteX4" fmla="*/ 658 w 10658"/>
              <a:gd name="connsiteY4" fmla="*/ 130 h 10195"/>
              <a:gd name="connsiteX0" fmla="*/ 0 w 10658"/>
              <a:gd name="connsiteY0" fmla="*/ 0 h 10195"/>
              <a:gd name="connsiteX1" fmla="*/ 1908 w 10658"/>
              <a:gd name="connsiteY1" fmla="*/ 10130 h 10195"/>
              <a:gd name="connsiteX2" fmla="*/ 11 w 10658"/>
              <a:gd name="connsiteY2" fmla="*/ 172 h 10195"/>
              <a:gd name="connsiteX3" fmla="*/ 2684 w 10658"/>
              <a:gd name="connsiteY3" fmla="*/ 1967 h 10195"/>
              <a:gd name="connsiteX4" fmla="*/ 10641 w 10658"/>
              <a:gd name="connsiteY4" fmla="*/ 1605 h 10195"/>
              <a:gd name="connsiteX0" fmla="*/ 45 w 10658"/>
              <a:gd name="connsiteY0" fmla="*/ 32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75 w 10658"/>
              <a:gd name="connsiteY3" fmla="*/ 10195 h 10195"/>
              <a:gd name="connsiteX4" fmla="*/ 45 w 10658"/>
              <a:gd name="connsiteY4" fmla="*/ 32 h 10195"/>
              <a:gd name="connsiteX0" fmla="*/ 658 w 10707"/>
              <a:gd name="connsiteY0" fmla="*/ 130 h 10218"/>
              <a:gd name="connsiteX1" fmla="*/ 10658 w 10707"/>
              <a:gd name="connsiteY1" fmla="*/ 130 h 10218"/>
              <a:gd name="connsiteX2" fmla="*/ 10658 w 10707"/>
              <a:gd name="connsiteY2" fmla="*/ 10130 h 10218"/>
              <a:gd name="connsiteX3" fmla="*/ 658 w 10707"/>
              <a:gd name="connsiteY3" fmla="*/ 10130 h 10218"/>
              <a:gd name="connsiteX4" fmla="*/ 658 w 10707"/>
              <a:gd name="connsiteY4" fmla="*/ 130 h 10218"/>
              <a:gd name="connsiteX0" fmla="*/ 0 w 10707"/>
              <a:gd name="connsiteY0" fmla="*/ 0 h 10218"/>
              <a:gd name="connsiteX1" fmla="*/ 1908 w 10707"/>
              <a:gd name="connsiteY1" fmla="*/ 10130 h 10218"/>
              <a:gd name="connsiteX2" fmla="*/ 11 w 10707"/>
              <a:gd name="connsiteY2" fmla="*/ 172 h 10218"/>
              <a:gd name="connsiteX3" fmla="*/ 2684 w 10707"/>
              <a:gd name="connsiteY3" fmla="*/ 1967 h 10218"/>
              <a:gd name="connsiteX4" fmla="*/ 10641 w 10707"/>
              <a:gd name="connsiteY4" fmla="*/ 1605 h 10218"/>
              <a:gd name="connsiteX0" fmla="*/ 45 w 10707"/>
              <a:gd name="connsiteY0" fmla="*/ 32 h 10218"/>
              <a:gd name="connsiteX1" fmla="*/ 10658 w 10707"/>
              <a:gd name="connsiteY1" fmla="*/ 130 h 10218"/>
              <a:gd name="connsiteX2" fmla="*/ 10707 w 10707"/>
              <a:gd name="connsiteY2" fmla="*/ 10218 h 10218"/>
              <a:gd name="connsiteX3" fmla="*/ 675 w 10707"/>
              <a:gd name="connsiteY3" fmla="*/ 10195 h 10218"/>
              <a:gd name="connsiteX4" fmla="*/ 45 w 10707"/>
              <a:gd name="connsiteY4" fmla="*/ 32 h 10218"/>
              <a:gd name="connsiteX0" fmla="*/ 658 w 10740"/>
              <a:gd name="connsiteY0" fmla="*/ 130 h 10277"/>
              <a:gd name="connsiteX1" fmla="*/ 10658 w 10740"/>
              <a:gd name="connsiteY1" fmla="*/ 130 h 10277"/>
              <a:gd name="connsiteX2" fmla="*/ 10658 w 10740"/>
              <a:gd name="connsiteY2" fmla="*/ 10130 h 10277"/>
              <a:gd name="connsiteX3" fmla="*/ 658 w 10740"/>
              <a:gd name="connsiteY3" fmla="*/ 10130 h 10277"/>
              <a:gd name="connsiteX4" fmla="*/ 658 w 10740"/>
              <a:gd name="connsiteY4" fmla="*/ 130 h 10277"/>
              <a:gd name="connsiteX0" fmla="*/ 0 w 10740"/>
              <a:gd name="connsiteY0" fmla="*/ 0 h 10277"/>
              <a:gd name="connsiteX1" fmla="*/ 1908 w 10740"/>
              <a:gd name="connsiteY1" fmla="*/ 10130 h 10277"/>
              <a:gd name="connsiteX2" fmla="*/ 11 w 10740"/>
              <a:gd name="connsiteY2" fmla="*/ 172 h 10277"/>
              <a:gd name="connsiteX3" fmla="*/ 2684 w 10740"/>
              <a:gd name="connsiteY3" fmla="*/ 1967 h 10277"/>
              <a:gd name="connsiteX4" fmla="*/ 10641 w 10740"/>
              <a:gd name="connsiteY4" fmla="*/ 1605 h 10277"/>
              <a:gd name="connsiteX0" fmla="*/ 45 w 10740"/>
              <a:gd name="connsiteY0" fmla="*/ 32 h 10277"/>
              <a:gd name="connsiteX1" fmla="*/ 10658 w 10740"/>
              <a:gd name="connsiteY1" fmla="*/ 130 h 10277"/>
              <a:gd name="connsiteX2" fmla="*/ 10740 w 10740"/>
              <a:gd name="connsiteY2" fmla="*/ 10277 h 10277"/>
              <a:gd name="connsiteX3" fmla="*/ 675 w 10740"/>
              <a:gd name="connsiteY3" fmla="*/ 10195 h 10277"/>
              <a:gd name="connsiteX4" fmla="*/ 45 w 10740"/>
              <a:gd name="connsiteY4" fmla="*/ 32 h 10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40" h="10277" stroke="0" extrusionOk="0">
                <a:moveTo>
                  <a:pt x="658" y="130"/>
                </a:moveTo>
                <a:lnTo>
                  <a:pt x="10658" y="130"/>
                </a:lnTo>
                <a:lnTo>
                  <a:pt x="10658" y="10130"/>
                </a:lnTo>
                <a:lnTo>
                  <a:pt x="658" y="10130"/>
                </a:lnTo>
                <a:lnTo>
                  <a:pt x="658" y="130"/>
                </a:lnTo>
                <a:close/>
              </a:path>
              <a:path w="10740" h="10277" fill="none" extrusionOk="0">
                <a:moveTo>
                  <a:pt x="0" y="0"/>
                </a:moveTo>
                <a:lnTo>
                  <a:pt x="1908" y="10130"/>
                </a:lnTo>
                <a:moveTo>
                  <a:pt x="11" y="172"/>
                </a:moveTo>
                <a:lnTo>
                  <a:pt x="2684" y="1967"/>
                </a:lnTo>
                <a:lnTo>
                  <a:pt x="10641" y="1605"/>
                </a:lnTo>
              </a:path>
              <a:path w="10740" h="10277" fill="none">
                <a:moveTo>
                  <a:pt x="45" y="32"/>
                </a:moveTo>
                <a:lnTo>
                  <a:pt x="10658" y="130"/>
                </a:lnTo>
                <a:cubicBezTo>
                  <a:pt x="10674" y="3493"/>
                  <a:pt x="10724" y="6914"/>
                  <a:pt x="10740" y="10277"/>
                </a:cubicBezTo>
                <a:lnTo>
                  <a:pt x="675" y="10195"/>
                </a:lnTo>
                <a:cubicBezTo>
                  <a:pt x="471" y="6829"/>
                  <a:pt x="249" y="3398"/>
                  <a:pt x="45" y="32"/>
                </a:cubicBezTo>
                <a:close/>
              </a:path>
            </a:pathLst>
          </a:custGeom>
          <a:gradFill flip="none" rotWithShape="1">
            <a:gsLst>
              <a:gs pos="0">
                <a:srgbClr val="C3DBF5">
                  <a:shade val="30000"/>
                  <a:satMod val="115000"/>
                </a:srgbClr>
              </a:gs>
              <a:gs pos="50000">
                <a:srgbClr val="C3DBF5">
                  <a:shade val="67500"/>
                  <a:satMod val="115000"/>
                </a:srgbClr>
              </a:gs>
              <a:gs pos="100000">
                <a:srgbClr val="C3DBF5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bliqueTopRigh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1628800"/>
            <a:ext cx="585482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Создание </a:t>
            </a:r>
            <a:r>
              <a:rPr lang="ru-RU" sz="4000" b="1" dirty="0" err="1" smtClean="0">
                <a:solidFill>
                  <a:srgbClr val="002060"/>
                </a:solidFill>
                <a:latin typeface="Monotype Corsiva" pitchFamily="66" charset="0"/>
              </a:rPr>
              <a:t>лэпбука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 - эффективное средство для привлечения родителей к сотрудничеству. </a:t>
            </a:r>
          </a:p>
          <a:p>
            <a:r>
              <a:rPr lang="ru-RU" dirty="0">
                <a:solidFill>
                  <a:srgbClr val="002060"/>
                </a:solidFill>
              </a:rPr>
              <a:t> </a:t>
            </a:r>
          </a:p>
          <a:p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065492"/>
              </p:ext>
            </p:extLst>
          </p:nvPr>
        </p:nvGraphicFramePr>
        <p:xfrm>
          <a:off x="6930092" y="260648"/>
          <a:ext cx="2051663" cy="27441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name="Документ" r:id="rId5" imgW="5925852" imgH="7925834" progId="Word.Document.12">
                  <p:embed/>
                </p:oleObj>
              </mc:Choice>
              <mc:Fallback>
                <p:oleObj name="Документ" r:id="rId5" imgW="5925852" imgH="7925834" progId="Word.Document.12">
                  <p:embed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0092" y="260648"/>
                        <a:ext cx="2051663" cy="2744126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99794A"/>
                          </a:gs>
                          <a:gs pos="50000">
                            <a:srgbClr val="DDB06D"/>
                          </a:gs>
                          <a:gs pos="100000">
                            <a:srgbClr val="FFD283"/>
                          </a:gs>
                        </a:gsLst>
                        <a:lin ang="13500000" scaled="1"/>
                      </a:gradFill>
                      <a:ln w="38100">
                        <a:solidFill>
                          <a:srgbClr val="953735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7" b="11672"/>
          <a:stretch/>
        </p:blipFill>
        <p:spPr>
          <a:xfrm>
            <a:off x="0" y="4581128"/>
            <a:ext cx="1524000" cy="1153218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  <a:softEdge rad="127000"/>
          </a:effectLst>
        </p:spPr>
      </p:pic>
      <p:sp>
        <p:nvSpPr>
          <p:cNvPr id="8" name="Прямоугольник 7"/>
          <p:cNvSpPr/>
          <p:nvPr/>
        </p:nvSpPr>
        <p:spPr>
          <a:xfrm rot="5400000">
            <a:off x="5663173" y="3129915"/>
            <a:ext cx="2066126" cy="4104456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7957868"/>
              </p:ext>
            </p:extLst>
          </p:nvPr>
        </p:nvGraphicFramePr>
        <p:xfrm>
          <a:off x="4355976" y="4077072"/>
          <a:ext cx="4092137" cy="256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Документ" r:id="rId9" imgW="5925852" imgH="3708979" progId="Word.Document.12">
                  <p:embed/>
                </p:oleObj>
              </mc:Choice>
              <mc:Fallback>
                <p:oleObj name="Документ" r:id="rId9" imgW="5925852" imgH="3708979" progId="Word.Document.12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4077072"/>
                        <a:ext cx="4092137" cy="2560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1520" y="0"/>
            <a:ext cx="681480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endParaRPr lang="ru-RU" sz="20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20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r>
              <a:rPr lang="ru-RU" sz="3600" b="1" i="1" dirty="0" err="1" smtClean="0">
                <a:solidFill>
                  <a:srgbClr val="C00000"/>
                </a:solidFill>
                <a:latin typeface="Monotype Corsiva" pitchFamily="66" charset="0"/>
              </a:rPr>
              <a:t>Лепбук</a:t>
            </a:r>
            <a:r>
              <a:rPr lang="ru-RU" sz="3600" b="1" i="1" dirty="0" smtClean="0">
                <a:solidFill>
                  <a:srgbClr val="C00000"/>
                </a:solidFill>
                <a:latin typeface="Monotype Corsiva" pitchFamily="66" charset="0"/>
              </a:rPr>
              <a:t> – вид совместной                                                   </a:t>
            </a:r>
          </a:p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Monotype Corsiva" pitchFamily="66" charset="0"/>
              </a:rPr>
              <a:t>   деятельности взрослого и ребенка</a:t>
            </a:r>
            <a:endParaRPr lang="ru-RU" sz="36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94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" y="0"/>
            <a:ext cx="9127859" cy="6858000"/>
          </a:xfrm>
          <a:prstGeom prst="rect">
            <a:avLst/>
          </a:prstGeom>
        </p:spPr>
      </p:pic>
      <p:sp>
        <p:nvSpPr>
          <p:cNvPr id="4" name="Блок-схема: внутренняя память 3"/>
          <p:cNvSpPr/>
          <p:nvPr/>
        </p:nvSpPr>
        <p:spPr>
          <a:xfrm>
            <a:off x="304801" y="457201"/>
            <a:ext cx="7315199" cy="4531226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1250 w 10000"/>
              <a:gd name="connsiteY0" fmla="*/ 0 h 10000"/>
              <a:gd name="connsiteX1" fmla="*/ 1250 w 10000"/>
              <a:gd name="connsiteY1" fmla="*/ 10000 h 10000"/>
              <a:gd name="connsiteX2" fmla="*/ 0 w 10000"/>
              <a:gd name="connsiteY2" fmla="*/ 1250 h 10000"/>
              <a:gd name="connsiteX3" fmla="*/ 10000 w 10000"/>
              <a:gd name="connsiteY3" fmla="*/ 125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613 w 10613"/>
              <a:gd name="connsiteY0" fmla="*/ 98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613 w 10613"/>
              <a:gd name="connsiteY4" fmla="*/ 98 h 10098"/>
              <a:gd name="connsiteX0" fmla="*/ 1863 w 10613"/>
              <a:gd name="connsiteY0" fmla="*/ 98 h 10098"/>
              <a:gd name="connsiteX1" fmla="*/ 1863 w 10613"/>
              <a:gd name="connsiteY1" fmla="*/ 10098 h 10098"/>
              <a:gd name="connsiteX2" fmla="*/ 613 w 10613"/>
              <a:gd name="connsiteY2" fmla="*/ 1348 h 10098"/>
              <a:gd name="connsiteX3" fmla="*/ 10613 w 10613"/>
              <a:gd name="connsiteY3" fmla="*/ 1348 h 10098"/>
              <a:gd name="connsiteX0" fmla="*/ 0 w 10613"/>
              <a:gd name="connsiteY0" fmla="*/ 0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0 w 10613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10718 w 10718"/>
              <a:gd name="connsiteY3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2642 w 10718"/>
              <a:gd name="connsiteY3" fmla="*/ 1485 h 10098"/>
              <a:gd name="connsiteX4" fmla="*/ 10718 w 10718"/>
              <a:gd name="connsiteY4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00 w 10700"/>
              <a:gd name="connsiteY0" fmla="*/ 98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700 w 10700"/>
              <a:gd name="connsiteY4" fmla="*/ 98 h 10098"/>
              <a:gd name="connsiteX0" fmla="*/ 1950 w 10700"/>
              <a:gd name="connsiteY0" fmla="*/ 98 h 10098"/>
              <a:gd name="connsiteX1" fmla="*/ 1950 w 10700"/>
              <a:gd name="connsiteY1" fmla="*/ 10098 h 10098"/>
              <a:gd name="connsiteX2" fmla="*/ 0 w 10700"/>
              <a:gd name="connsiteY2" fmla="*/ 1054 h 10098"/>
              <a:gd name="connsiteX3" fmla="*/ 2624 w 10700"/>
              <a:gd name="connsiteY3" fmla="*/ 1485 h 10098"/>
              <a:gd name="connsiteX4" fmla="*/ 10700 w 10700"/>
              <a:gd name="connsiteY4" fmla="*/ 1348 h 10098"/>
              <a:gd name="connsiteX0" fmla="*/ 87 w 10700"/>
              <a:gd name="connsiteY0" fmla="*/ 0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87 w 10700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1897 w 10647"/>
              <a:gd name="connsiteY0" fmla="*/ 98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234 w 10647"/>
              <a:gd name="connsiteY0" fmla="*/ 196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58 w 10658"/>
              <a:gd name="connsiteY0" fmla="*/ 130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658 w 10658"/>
              <a:gd name="connsiteY4" fmla="*/ 130 h 10130"/>
              <a:gd name="connsiteX0" fmla="*/ 0 w 10658"/>
              <a:gd name="connsiteY0" fmla="*/ 0 h 10130"/>
              <a:gd name="connsiteX1" fmla="*/ 1908 w 10658"/>
              <a:gd name="connsiteY1" fmla="*/ 10130 h 10130"/>
              <a:gd name="connsiteX2" fmla="*/ 11 w 10658"/>
              <a:gd name="connsiteY2" fmla="*/ 172 h 10130"/>
              <a:gd name="connsiteX3" fmla="*/ 2582 w 10658"/>
              <a:gd name="connsiteY3" fmla="*/ 1517 h 10130"/>
              <a:gd name="connsiteX4" fmla="*/ 10658 w 10658"/>
              <a:gd name="connsiteY4" fmla="*/ 1380 h 10130"/>
              <a:gd name="connsiteX0" fmla="*/ 45 w 10658"/>
              <a:gd name="connsiteY0" fmla="*/ 32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45 w 10658"/>
              <a:gd name="connsiteY4" fmla="*/ 32 h 10130"/>
              <a:gd name="connsiteX0" fmla="*/ 658 w 10658"/>
              <a:gd name="connsiteY0" fmla="*/ 130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658 w 10658"/>
              <a:gd name="connsiteY3" fmla="*/ 10130 h 10326"/>
              <a:gd name="connsiteX4" fmla="*/ 658 w 10658"/>
              <a:gd name="connsiteY4" fmla="*/ 130 h 10326"/>
              <a:gd name="connsiteX0" fmla="*/ 0 w 10658"/>
              <a:gd name="connsiteY0" fmla="*/ 0 h 10326"/>
              <a:gd name="connsiteX1" fmla="*/ 1908 w 10658"/>
              <a:gd name="connsiteY1" fmla="*/ 10130 h 10326"/>
              <a:gd name="connsiteX2" fmla="*/ 11 w 10658"/>
              <a:gd name="connsiteY2" fmla="*/ 172 h 10326"/>
              <a:gd name="connsiteX3" fmla="*/ 2582 w 10658"/>
              <a:gd name="connsiteY3" fmla="*/ 1517 h 10326"/>
              <a:gd name="connsiteX4" fmla="*/ 10658 w 10658"/>
              <a:gd name="connsiteY4" fmla="*/ 1380 h 10326"/>
              <a:gd name="connsiteX0" fmla="*/ 45 w 10658"/>
              <a:gd name="connsiteY0" fmla="*/ 32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500 w 10658"/>
              <a:gd name="connsiteY3" fmla="*/ 10326 h 10326"/>
              <a:gd name="connsiteX4" fmla="*/ 45 w 10658"/>
              <a:gd name="connsiteY4" fmla="*/ 32 h 10326"/>
              <a:gd name="connsiteX0" fmla="*/ 658 w 10658"/>
              <a:gd name="connsiteY0" fmla="*/ 130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58 w 10658"/>
              <a:gd name="connsiteY3" fmla="*/ 10130 h 10195"/>
              <a:gd name="connsiteX4" fmla="*/ 658 w 10658"/>
              <a:gd name="connsiteY4" fmla="*/ 130 h 10195"/>
              <a:gd name="connsiteX0" fmla="*/ 0 w 10658"/>
              <a:gd name="connsiteY0" fmla="*/ 0 h 10195"/>
              <a:gd name="connsiteX1" fmla="*/ 1908 w 10658"/>
              <a:gd name="connsiteY1" fmla="*/ 10130 h 10195"/>
              <a:gd name="connsiteX2" fmla="*/ 11 w 10658"/>
              <a:gd name="connsiteY2" fmla="*/ 172 h 10195"/>
              <a:gd name="connsiteX3" fmla="*/ 2582 w 10658"/>
              <a:gd name="connsiteY3" fmla="*/ 1517 h 10195"/>
              <a:gd name="connsiteX4" fmla="*/ 10658 w 10658"/>
              <a:gd name="connsiteY4" fmla="*/ 1380 h 10195"/>
              <a:gd name="connsiteX0" fmla="*/ 45 w 10658"/>
              <a:gd name="connsiteY0" fmla="*/ 32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75 w 10658"/>
              <a:gd name="connsiteY3" fmla="*/ 10195 h 10195"/>
              <a:gd name="connsiteX4" fmla="*/ 45 w 10658"/>
              <a:gd name="connsiteY4" fmla="*/ 32 h 1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58" h="10195" stroke="0" extrusionOk="0">
                <a:moveTo>
                  <a:pt x="658" y="130"/>
                </a:moveTo>
                <a:lnTo>
                  <a:pt x="10658" y="130"/>
                </a:lnTo>
                <a:lnTo>
                  <a:pt x="10658" y="10130"/>
                </a:lnTo>
                <a:lnTo>
                  <a:pt x="658" y="10130"/>
                </a:lnTo>
                <a:lnTo>
                  <a:pt x="658" y="130"/>
                </a:lnTo>
                <a:close/>
              </a:path>
              <a:path w="10658" h="10195" fill="none" extrusionOk="0">
                <a:moveTo>
                  <a:pt x="0" y="0"/>
                </a:moveTo>
                <a:lnTo>
                  <a:pt x="1908" y="10130"/>
                </a:lnTo>
                <a:moveTo>
                  <a:pt x="11" y="172"/>
                </a:moveTo>
                <a:lnTo>
                  <a:pt x="2582" y="1517"/>
                </a:lnTo>
                <a:lnTo>
                  <a:pt x="10658" y="1380"/>
                </a:lnTo>
              </a:path>
              <a:path w="10658" h="10195" fill="none">
                <a:moveTo>
                  <a:pt x="45" y="32"/>
                </a:moveTo>
                <a:lnTo>
                  <a:pt x="10658" y="130"/>
                </a:lnTo>
                <a:lnTo>
                  <a:pt x="10658" y="10130"/>
                </a:lnTo>
                <a:lnTo>
                  <a:pt x="675" y="10195"/>
                </a:lnTo>
                <a:cubicBezTo>
                  <a:pt x="471" y="6829"/>
                  <a:pt x="249" y="3398"/>
                  <a:pt x="45" y="32"/>
                </a:cubicBezTo>
                <a:close/>
              </a:path>
            </a:pathLst>
          </a:custGeom>
          <a:gradFill flip="none" rotWithShape="1">
            <a:gsLst>
              <a:gs pos="0">
                <a:srgbClr val="C3DBF5">
                  <a:shade val="30000"/>
                  <a:satMod val="115000"/>
                </a:srgbClr>
              </a:gs>
              <a:gs pos="50000">
                <a:srgbClr val="C3DBF5">
                  <a:shade val="67500"/>
                  <a:satMod val="115000"/>
                </a:srgbClr>
              </a:gs>
              <a:gs pos="100000">
                <a:srgbClr val="C3DBF5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bliqueTopRigh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90800" y="457200"/>
            <a:ext cx="3505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latin typeface="Monotype Corsiva" pitchFamily="66" charset="0"/>
              </a:rPr>
              <a:t>  С чего начать ?</a:t>
            </a:r>
          </a:p>
          <a:p>
            <a:endParaRPr lang="ru-RU" sz="2400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876624829"/>
              </p:ext>
            </p:extLst>
          </p:nvPr>
        </p:nvGraphicFramePr>
        <p:xfrm>
          <a:off x="285720" y="1357298"/>
          <a:ext cx="5939934" cy="3842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414" y="1311584"/>
            <a:ext cx="3551215" cy="28784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4BA5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HeroicExtremeLeftFacing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7" b="11672"/>
          <a:stretch/>
        </p:blipFill>
        <p:spPr>
          <a:xfrm>
            <a:off x="7393195" y="4960370"/>
            <a:ext cx="1568220" cy="1089151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  <a:softEdge rad="63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76FBAA1-712F-4EDC-8D03-060C9CB987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876FBAA1-712F-4EDC-8D03-060C9CB987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E4581CF-E991-4634-8840-A5447073BD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graphicEl>
                                              <a:dgm id="{0E4581CF-E991-4634-8840-A5447073BD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7236E45-B683-4B0A-8DFD-73166E40F3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B7236E45-B683-4B0A-8DFD-73166E40F3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00525E-FD3D-4EBC-9236-A76A1C9A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graphicEl>
                                              <a:dgm id="{EE00525E-FD3D-4EBC-9236-A76A1C9A17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1066A49-79DE-446D-B1AE-F933414288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11066A49-79DE-446D-B1AE-F933414288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57346DF-0C80-4BCA-8D11-D7901D68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757346DF-0C80-4BCA-8D11-D7901D68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59EF01-C8E7-4164-A68E-BD45AF7417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7859EF01-C8E7-4164-A68E-BD45AF7417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7248EF1-F603-4E97-A1A1-BD7F086482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graphicEl>
                                              <a:dgm id="{67248EF1-F603-4E97-A1A1-BD7F086482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739C93-EA31-4A00-82EC-9B9034A0E9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F9739C93-EA31-4A00-82EC-9B9034A0E9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127859" cy="6858000"/>
          </a:xfrm>
          <a:prstGeom prst="rect">
            <a:avLst/>
          </a:prstGeom>
        </p:spPr>
      </p:pic>
      <p:sp>
        <p:nvSpPr>
          <p:cNvPr id="5" name="Блок-схема: внутренняя память 3"/>
          <p:cNvSpPr/>
          <p:nvPr/>
        </p:nvSpPr>
        <p:spPr>
          <a:xfrm>
            <a:off x="127135" y="450297"/>
            <a:ext cx="8285248" cy="487680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1250 w 10000"/>
              <a:gd name="connsiteY0" fmla="*/ 0 h 10000"/>
              <a:gd name="connsiteX1" fmla="*/ 1250 w 10000"/>
              <a:gd name="connsiteY1" fmla="*/ 10000 h 10000"/>
              <a:gd name="connsiteX2" fmla="*/ 0 w 10000"/>
              <a:gd name="connsiteY2" fmla="*/ 1250 h 10000"/>
              <a:gd name="connsiteX3" fmla="*/ 10000 w 10000"/>
              <a:gd name="connsiteY3" fmla="*/ 125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613 w 10613"/>
              <a:gd name="connsiteY0" fmla="*/ 98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613 w 10613"/>
              <a:gd name="connsiteY4" fmla="*/ 98 h 10098"/>
              <a:gd name="connsiteX0" fmla="*/ 1863 w 10613"/>
              <a:gd name="connsiteY0" fmla="*/ 98 h 10098"/>
              <a:gd name="connsiteX1" fmla="*/ 1863 w 10613"/>
              <a:gd name="connsiteY1" fmla="*/ 10098 h 10098"/>
              <a:gd name="connsiteX2" fmla="*/ 613 w 10613"/>
              <a:gd name="connsiteY2" fmla="*/ 1348 h 10098"/>
              <a:gd name="connsiteX3" fmla="*/ 10613 w 10613"/>
              <a:gd name="connsiteY3" fmla="*/ 1348 h 10098"/>
              <a:gd name="connsiteX0" fmla="*/ 0 w 10613"/>
              <a:gd name="connsiteY0" fmla="*/ 0 h 10098"/>
              <a:gd name="connsiteX1" fmla="*/ 10613 w 10613"/>
              <a:gd name="connsiteY1" fmla="*/ 98 h 10098"/>
              <a:gd name="connsiteX2" fmla="*/ 10613 w 10613"/>
              <a:gd name="connsiteY2" fmla="*/ 10098 h 10098"/>
              <a:gd name="connsiteX3" fmla="*/ 613 w 10613"/>
              <a:gd name="connsiteY3" fmla="*/ 10098 h 10098"/>
              <a:gd name="connsiteX4" fmla="*/ 0 w 10613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10718 w 10718"/>
              <a:gd name="connsiteY3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18 w 10718"/>
              <a:gd name="connsiteY0" fmla="*/ 98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718 w 10718"/>
              <a:gd name="connsiteY4" fmla="*/ 98 h 10098"/>
              <a:gd name="connsiteX0" fmla="*/ 1968 w 10718"/>
              <a:gd name="connsiteY0" fmla="*/ 98 h 10098"/>
              <a:gd name="connsiteX1" fmla="*/ 1968 w 10718"/>
              <a:gd name="connsiteY1" fmla="*/ 10098 h 10098"/>
              <a:gd name="connsiteX2" fmla="*/ 0 w 10718"/>
              <a:gd name="connsiteY2" fmla="*/ 1511 h 10098"/>
              <a:gd name="connsiteX3" fmla="*/ 2642 w 10718"/>
              <a:gd name="connsiteY3" fmla="*/ 1485 h 10098"/>
              <a:gd name="connsiteX4" fmla="*/ 10718 w 10718"/>
              <a:gd name="connsiteY4" fmla="*/ 1348 h 10098"/>
              <a:gd name="connsiteX0" fmla="*/ 105 w 10718"/>
              <a:gd name="connsiteY0" fmla="*/ 0 h 10098"/>
              <a:gd name="connsiteX1" fmla="*/ 10718 w 10718"/>
              <a:gd name="connsiteY1" fmla="*/ 98 h 10098"/>
              <a:gd name="connsiteX2" fmla="*/ 10718 w 10718"/>
              <a:gd name="connsiteY2" fmla="*/ 10098 h 10098"/>
              <a:gd name="connsiteX3" fmla="*/ 718 w 10718"/>
              <a:gd name="connsiteY3" fmla="*/ 10098 h 10098"/>
              <a:gd name="connsiteX4" fmla="*/ 105 w 10718"/>
              <a:gd name="connsiteY4" fmla="*/ 0 h 10098"/>
              <a:gd name="connsiteX0" fmla="*/ 700 w 10700"/>
              <a:gd name="connsiteY0" fmla="*/ 98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700 w 10700"/>
              <a:gd name="connsiteY4" fmla="*/ 98 h 10098"/>
              <a:gd name="connsiteX0" fmla="*/ 1950 w 10700"/>
              <a:gd name="connsiteY0" fmla="*/ 98 h 10098"/>
              <a:gd name="connsiteX1" fmla="*/ 1950 w 10700"/>
              <a:gd name="connsiteY1" fmla="*/ 10098 h 10098"/>
              <a:gd name="connsiteX2" fmla="*/ 0 w 10700"/>
              <a:gd name="connsiteY2" fmla="*/ 1054 h 10098"/>
              <a:gd name="connsiteX3" fmla="*/ 2624 w 10700"/>
              <a:gd name="connsiteY3" fmla="*/ 1485 h 10098"/>
              <a:gd name="connsiteX4" fmla="*/ 10700 w 10700"/>
              <a:gd name="connsiteY4" fmla="*/ 1348 h 10098"/>
              <a:gd name="connsiteX0" fmla="*/ 87 w 10700"/>
              <a:gd name="connsiteY0" fmla="*/ 0 h 10098"/>
              <a:gd name="connsiteX1" fmla="*/ 10700 w 10700"/>
              <a:gd name="connsiteY1" fmla="*/ 98 h 10098"/>
              <a:gd name="connsiteX2" fmla="*/ 10700 w 10700"/>
              <a:gd name="connsiteY2" fmla="*/ 10098 h 10098"/>
              <a:gd name="connsiteX3" fmla="*/ 700 w 10700"/>
              <a:gd name="connsiteY3" fmla="*/ 10098 h 10098"/>
              <a:gd name="connsiteX4" fmla="*/ 87 w 10700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1897 w 10647"/>
              <a:gd name="connsiteY0" fmla="*/ 98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47 w 10647"/>
              <a:gd name="connsiteY0" fmla="*/ 98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647 w 10647"/>
              <a:gd name="connsiteY4" fmla="*/ 98 h 10098"/>
              <a:gd name="connsiteX0" fmla="*/ 234 w 10647"/>
              <a:gd name="connsiteY0" fmla="*/ 196 h 10098"/>
              <a:gd name="connsiteX1" fmla="*/ 1897 w 10647"/>
              <a:gd name="connsiteY1" fmla="*/ 10098 h 10098"/>
              <a:gd name="connsiteX2" fmla="*/ 0 w 10647"/>
              <a:gd name="connsiteY2" fmla="*/ 140 h 10098"/>
              <a:gd name="connsiteX3" fmla="*/ 2571 w 10647"/>
              <a:gd name="connsiteY3" fmla="*/ 1485 h 10098"/>
              <a:gd name="connsiteX4" fmla="*/ 10647 w 10647"/>
              <a:gd name="connsiteY4" fmla="*/ 1348 h 10098"/>
              <a:gd name="connsiteX0" fmla="*/ 34 w 10647"/>
              <a:gd name="connsiteY0" fmla="*/ 0 h 10098"/>
              <a:gd name="connsiteX1" fmla="*/ 10647 w 10647"/>
              <a:gd name="connsiteY1" fmla="*/ 98 h 10098"/>
              <a:gd name="connsiteX2" fmla="*/ 10647 w 10647"/>
              <a:gd name="connsiteY2" fmla="*/ 10098 h 10098"/>
              <a:gd name="connsiteX3" fmla="*/ 647 w 10647"/>
              <a:gd name="connsiteY3" fmla="*/ 10098 h 10098"/>
              <a:gd name="connsiteX4" fmla="*/ 34 w 10647"/>
              <a:gd name="connsiteY4" fmla="*/ 0 h 10098"/>
              <a:gd name="connsiteX0" fmla="*/ 658 w 10658"/>
              <a:gd name="connsiteY0" fmla="*/ 130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658 w 10658"/>
              <a:gd name="connsiteY4" fmla="*/ 130 h 10130"/>
              <a:gd name="connsiteX0" fmla="*/ 0 w 10658"/>
              <a:gd name="connsiteY0" fmla="*/ 0 h 10130"/>
              <a:gd name="connsiteX1" fmla="*/ 1908 w 10658"/>
              <a:gd name="connsiteY1" fmla="*/ 10130 h 10130"/>
              <a:gd name="connsiteX2" fmla="*/ 11 w 10658"/>
              <a:gd name="connsiteY2" fmla="*/ 172 h 10130"/>
              <a:gd name="connsiteX3" fmla="*/ 2582 w 10658"/>
              <a:gd name="connsiteY3" fmla="*/ 1517 h 10130"/>
              <a:gd name="connsiteX4" fmla="*/ 10658 w 10658"/>
              <a:gd name="connsiteY4" fmla="*/ 1380 h 10130"/>
              <a:gd name="connsiteX0" fmla="*/ 45 w 10658"/>
              <a:gd name="connsiteY0" fmla="*/ 32 h 10130"/>
              <a:gd name="connsiteX1" fmla="*/ 10658 w 10658"/>
              <a:gd name="connsiteY1" fmla="*/ 130 h 10130"/>
              <a:gd name="connsiteX2" fmla="*/ 10658 w 10658"/>
              <a:gd name="connsiteY2" fmla="*/ 10130 h 10130"/>
              <a:gd name="connsiteX3" fmla="*/ 658 w 10658"/>
              <a:gd name="connsiteY3" fmla="*/ 10130 h 10130"/>
              <a:gd name="connsiteX4" fmla="*/ 45 w 10658"/>
              <a:gd name="connsiteY4" fmla="*/ 32 h 10130"/>
              <a:gd name="connsiteX0" fmla="*/ 658 w 10658"/>
              <a:gd name="connsiteY0" fmla="*/ 130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658 w 10658"/>
              <a:gd name="connsiteY3" fmla="*/ 10130 h 10326"/>
              <a:gd name="connsiteX4" fmla="*/ 658 w 10658"/>
              <a:gd name="connsiteY4" fmla="*/ 130 h 10326"/>
              <a:gd name="connsiteX0" fmla="*/ 0 w 10658"/>
              <a:gd name="connsiteY0" fmla="*/ 0 h 10326"/>
              <a:gd name="connsiteX1" fmla="*/ 1908 w 10658"/>
              <a:gd name="connsiteY1" fmla="*/ 10130 h 10326"/>
              <a:gd name="connsiteX2" fmla="*/ 11 w 10658"/>
              <a:gd name="connsiteY2" fmla="*/ 172 h 10326"/>
              <a:gd name="connsiteX3" fmla="*/ 2582 w 10658"/>
              <a:gd name="connsiteY3" fmla="*/ 1517 h 10326"/>
              <a:gd name="connsiteX4" fmla="*/ 10658 w 10658"/>
              <a:gd name="connsiteY4" fmla="*/ 1380 h 10326"/>
              <a:gd name="connsiteX0" fmla="*/ 45 w 10658"/>
              <a:gd name="connsiteY0" fmla="*/ 32 h 10326"/>
              <a:gd name="connsiteX1" fmla="*/ 10658 w 10658"/>
              <a:gd name="connsiteY1" fmla="*/ 130 h 10326"/>
              <a:gd name="connsiteX2" fmla="*/ 10658 w 10658"/>
              <a:gd name="connsiteY2" fmla="*/ 10130 h 10326"/>
              <a:gd name="connsiteX3" fmla="*/ 500 w 10658"/>
              <a:gd name="connsiteY3" fmla="*/ 10326 h 10326"/>
              <a:gd name="connsiteX4" fmla="*/ 45 w 10658"/>
              <a:gd name="connsiteY4" fmla="*/ 32 h 10326"/>
              <a:gd name="connsiteX0" fmla="*/ 658 w 10658"/>
              <a:gd name="connsiteY0" fmla="*/ 130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58 w 10658"/>
              <a:gd name="connsiteY3" fmla="*/ 10130 h 10195"/>
              <a:gd name="connsiteX4" fmla="*/ 658 w 10658"/>
              <a:gd name="connsiteY4" fmla="*/ 130 h 10195"/>
              <a:gd name="connsiteX0" fmla="*/ 0 w 10658"/>
              <a:gd name="connsiteY0" fmla="*/ 0 h 10195"/>
              <a:gd name="connsiteX1" fmla="*/ 1908 w 10658"/>
              <a:gd name="connsiteY1" fmla="*/ 10130 h 10195"/>
              <a:gd name="connsiteX2" fmla="*/ 11 w 10658"/>
              <a:gd name="connsiteY2" fmla="*/ 172 h 10195"/>
              <a:gd name="connsiteX3" fmla="*/ 2582 w 10658"/>
              <a:gd name="connsiteY3" fmla="*/ 1517 h 10195"/>
              <a:gd name="connsiteX4" fmla="*/ 10658 w 10658"/>
              <a:gd name="connsiteY4" fmla="*/ 1380 h 10195"/>
              <a:gd name="connsiteX0" fmla="*/ 45 w 10658"/>
              <a:gd name="connsiteY0" fmla="*/ 32 h 10195"/>
              <a:gd name="connsiteX1" fmla="*/ 10658 w 10658"/>
              <a:gd name="connsiteY1" fmla="*/ 130 h 10195"/>
              <a:gd name="connsiteX2" fmla="*/ 10658 w 10658"/>
              <a:gd name="connsiteY2" fmla="*/ 10130 h 10195"/>
              <a:gd name="connsiteX3" fmla="*/ 675 w 10658"/>
              <a:gd name="connsiteY3" fmla="*/ 10195 h 10195"/>
              <a:gd name="connsiteX4" fmla="*/ 45 w 10658"/>
              <a:gd name="connsiteY4" fmla="*/ 32 h 1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58" h="10195" stroke="0" extrusionOk="0">
                <a:moveTo>
                  <a:pt x="658" y="130"/>
                </a:moveTo>
                <a:lnTo>
                  <a:pt x="10658" y="130"/>
                </a:lnTo>
                <a:lnTo>
                  <a:pt x="10658" y="10130"/>
                </a:lnTo>
                <a:lnTo>
                  <a:pt x="658" y="10130"/>
                </a:lnTo>
                <a:lnTo>
                  <a:pt x="658" y="130"/>
                </a:lnTo>
                <a:close/>
              </a:path>
              <a:path w="10658" h="10195" fill="none" extrusionOk="0">
                <a:moveTo>
                  <a:pt x="0" y="0"/>
                </a:moveTo>
                <a:lnTo>
                  <a:pt x="1908" y="10130"/>
                </a:lnTo>
                <a:moveTo>
                  <a:pt x="11" y="172"/>
                </a:moveTo>
                <a:lnTo>
                  <a:pt x="2582" y="1517"/>
                </a:lnTo>
                <a:lnTo>
                  <a:pt x="10658" y="1380"/>
                </a:lnTo>
              </a:path>
              <a:path w="10658" h="10195" fill="none">
                <a:moveTo>
                  <a:pt x="45" y="32"/>
                </a:moveTo>
                <a:lnTo>
                  <a:pt x="10658" y="130"/>
                </a:lnTo>
                <a:lnTo>
                  <a:pt x="10658" y="10130"/>
                </a:lnTo>
                <a:lnTo>
                  <a:pt x="675" y="10195"/>
                </a:lnTo>
                <a:cubicBezTo>
                  <a:pt x="471" y="6829"/>
                  <a:pt x="249" y="3398"/>
                  <a:pt x="45" y="32"/>
                </a:cubicBezTo>
                <a:close/>
              </a:path>
            </a:pathLst>
          </a:custGeom>
          <a:gradFill flip="none" rotWithShape="1">
            <a:gsLst>
              <a:gs pos="0">
                <a:srgbClr val="C3DBF5">
                  <a:shade val="30000"/>
                  <a:satMod val="115000"/>
                </a:srgbClr>
              </a:gs>
              <a:gs pos="50000">
                <a:srgbClr val="C3DBF5">
                  <a:shade val="67500"/>
                  <a:satMod val="115000"/>
                </a:srgbClr>
              </a:gs>
              <a:gs pos="100000">
                <a:srgbClr val="C3DBF5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bliqueTopRigh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476672"/>
            <a:ext cx="63246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000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      </a:t>
            </a:r>
            <a:r>
              <a:rPr lang="ru-RU" sz="3200" b="1" i="1" dirty="0" smtClean="0">
                <a:solidFill>
                  <a:srgbClr val="C00000"/>
                </a:solidFill>
                <a:latin typeface="Monotype Corsiva" pitchFamily="66" charset="0"/>
              </a:rPr>
              <a:t>Из </a:t>
            </a:r>
            <a:r>
              <a:rPr lang="ru-RU" sz="3200" b="1" i="1" dirty="0">
                <a:solidFill>
                  <a:srgbClr val="C00000"/>
                </a:solidFill>
                <a:latin typeface="Monotype Corsiva" pitchFamily="66" charset="0"/>
              </a:rPr>
              <a:t>чего состоит </a:t>
            </a:r>
            <a:r>
              <a:rPr lang="ru-RU" sz="3200" b="1" i="1" dirty="0" err="1">
                <a:solidFill>
                  <a:srgbClr val="C00000"/>
                </a:solidFill>
                <a:latin typeface="Monotype Corsiva" pitchFamily="66" charset="0"/>
              </a:rPr>
              <a:t>лэпбук</a:t>
            </a:r>
            <a:r>
              <a:rPr lang="ru-RU" sz="3200" b="1" i="1" dirty="0" smtClean="0">
                <a:solidFill>
                  <a:srgbClr val="C00000"/>
                </a:solidFill>
                <a:latin typeface="Monotype Corsiva" pitchFamily="66" charset="0"/>
              </a:rPr>
              <a:t>?</a:t>
            </a:r>
            <a:endParaRPr lang="ru-RU" sz="3200" b="1" dirty="0">
              <a:latin typeface="Monotype Corsiva" pitchFamily="66" charset="0"/>
            </a:endParaRPr>
          </a:p>
          <a:p>
            <a:pPr fontAlgn="base"/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Это папка </a:t>
            </a: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формата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А3, А4</a:t>
            </a: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, в которую вклеиваются кармашки, книжки-раскладушки, окошки и другие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детали</a:t>
            </a:r>
          </a:p>
          <a:p>
            <a:pPr fontAlgn="base"/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с наглядной информацией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.</a:t>
            </a: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 </a:t>
            </a:r>
            <a:endParaRPr lang="ru-RU" sz="32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615" y="3770645"/>
            <a:ext cx="2289527" cy="2861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1340768"/>
            <a:ext cx="1791933" cy="2393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79732" y="2924944"/>
            <a:ext cx="2296069" cy="23018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5036159"/>
            <a:ext cx="3384376" cy="1744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6482" y="3029625"/>
            <a:ext cx="2526435" cy="21265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1579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8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2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6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259</Words>
  <Application>Microsoft Office PowerPoint</Application>
  <PresentationFormat>Экран (4:3)</PresentationFormat>
  <Paragraphs>95</Paragraphs>
  <Slides>21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Arial</vt:lpstr>
      <vt:lpstr>Calibri</vt:lpstr>
      <vt:lpstr>Franklin Gothic Heavy</vt:lpstr>
      <vt:lpstr>Georgia</vt:lpstr>
      <vt:lpstr>Monotype Corsiva</vt:lpstr>
      <vt:lpstr>Symbol</vt:lpstr>
      <vt:lpstr>Times New Roman</vt:lpstr>
      <vt:lpstr>Wingdings</vt:lpstr>
      <vt:lpstr>Office Theme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Детский сад №5</dc:creator>
  <cp:lastModifiedBy>Миляуша Мухарлямова</cp:lastModifiedBy>
  <cp:revision>113</cp:revision>
  <dcterms:created xsi:type="dcterms:W3CDTF">2014-11-17T20:03:51Z</dcterms:created>
  <dcterms:modified xsi:type="dcterms:W3CDTF">2021-11-21T15:01:58Z</dcterms:modified>
</cp:coreProperties>
</file>